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0" r:id="rId9"/>
    <p:sldId id="263" r:id="rId10"/>
    <p:sldId id="265" r:id="rId11"/>
    <p:sldId id="267" r:id="rId12"/>
    <p:sldId id="264" r:id="rId13"/>
    <p:sldId id="312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11" r:id="rId30"/>
    <p:sldId id="288" r:id="rId31"/>
    <p:sldId id="289" r:id="rId32"/>
    <p:sldId id="290" r:id="rId33"/>
    <p:sldId id="292" r:id="rId34"/>
    <p:sldId id="294" r:id="rId35"/>
    <p:sldId id="301" r:id="rId36"/>
    <p:sldId id="303" r:id="rId37"/>
    <p:sldId id="309" r:id="rId38"/>
    <p:sldId id="296" r:id="rId39"/>
    <p:sldId id="302" r:id="rId40"/>
    <p:sldId id="298" r:id="rId41"/>
    <p:sldId id="297" r:id="rId42"/>
    <p:sldId id="299" r:id="rId43"/>
    <p:sldId id="304" r:id="rId44"/>
    <p:sldId id="305" r:id="rId45"/>
    <p:sldId id="307" r:id="rId46"/>
    <p:sldId id="308" r:id="rId47"/>
    <p:sldId id="31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F0D"/>
    <a:srgbClr val="B4E77A"/>
    <a:srgbClr val="4A8522"/>
    <a:srgbClr val="93B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2" autoAdjust="0"/>
    <p:restoredTop sz="73966" autoAdjust="0"/>
  </p:normalViewPr>
  <p:slideViewPr>
    <p:cSldViewPr snapToGrid="0">
      <p:cViewPr varScale="1">
        <p:scale>
          <a:sx n="65" d="100"/>
          <a:sy n="65" d="100"/>
        </p:scale>
        <p:origin x="1282" y="58"/>
      </p:cViewPr>
      <p:guideLst>
        <p:guide orient="horz" pos="2157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C82AA4AE-4690-43C2-81F8-4A7E84AEB14C}" type="datetime1">
              <a:rPr lang="ko-KR" altLang="en-US"/>
              <a:pPr lvl="0">
                <a:defRPr/>
              </a:pPr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77D2F076-DBC9-4449-ABCC-6238AB788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en-US" altLang="ko-KR" baseline="0" dirty="0" smtClean="0"/>
              <a:t>Peer + earth</a:t>
            </a:r>
            <a:r>
              <a:rPr lang="ko-KR" altLang="en-US" baseline="0" dirty="0" smtClean="0"/>
              <a:t>의 합성어 </a:t>
            </a:r>
            <a:r>
              <a:rPr lang="en-US" altLang="ko-KR" baseline="0" dirty="0" err="1" smtClean="0"/>
              <a:t>Pearth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baseline="0" dirty="0" smtClean="0"/>
              <a:t>지구를 동료처럼 생각하자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의미를 담은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환경 보호 활동을 위한 앱</a:t>
            </a:r>
            <a:endParaRPr lang="en-US" altLang="ko-KR" baseline="0" dirty="0" smtClean="0"/>
          </a:p>
          <a:p>
            <a:pPr marL="0" lvl="0" indent="0">
              <a:buNone/>
              <a:defRPr/>
            </a:pPr>
            <a:endParaRPr lang="en-US" altLang="ko-KR" baseline="0" dirty="0" smtClean="0"/>
          </a:p>
          <a:p>
            <a:pPr marL="0" lvl="0" indent="0">
              <a:buNone/>
              <a:defRPr/>
            </a:pPr>
            <a:endParaRPr lang="en-US" altLang="ko-KR" i="1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1" dirty="0" smtClean="0"/>
              <a:t>이미지 출처</a:t>
            </a:r>
            <a:r>
              <a:rPr lang="en-US" altLang="ko-KR" sz="1200" i="1" dirty="0" smtClean="0"/>
              <a:t>: </a:t>
            </a:r>
            <a:r>
              <a:rPr lang="ko-KR" altLang="en-US" sz="1200" i="1" dirty="0" smtClean="0"/>
              <a:t>https://www.switch-asia.eu/rpac/leadership-academy/indicators-of-circular-economy-and-zero-waste-city/</a:t>
            </a:r>
          </a:p>
          <a:p>
            <a:pPr marL="0" lvl="0" indent="0"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파이어베이스의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authentication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을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이용하여</a:t>
            </a:r>
            <a:r>
              <a:rPr lang="ko-KR" altLang="en-US" sz="1200" baseline="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구현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/*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시간 관계상 설명은 생략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*/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파이어베이스의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authentication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을 이용하여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구현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06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파이어베이스의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authentication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을 이용하여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구현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체크리스트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날짜 하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단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부분은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수정과 삭제 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fragment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로 전환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smtClean="0">
                <a:solidFill>
                  <a:srgbClr val="000000">
                    <a:alpha val="100000"/>
                  </a:srgbClr>
                </a:solidFill>
              </a:rPr>
              <a:t>유저는 실천</a:t>
            </a:r>
            <a:r>
              <a:rPr lang="ko-KR" altLang="en-US" sz="1200" baseline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활동을 입력할 수 있음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기본적으로 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3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가지의 활동을 랜덤으로 제시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Xml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파일에서 값을 읽어와 랜덤으로 설정하는 코드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수정 버튼을 누르면 삭제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fragment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로 변경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항목을 체크한 후 삭제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Fragment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전환과 파이어베이스 데이터를 삭제하는 코드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프로필 설정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갤러리에서 이미지를 선택하여 프로필 사진 설정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클릭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파이어베이스 </a:t>
            </a: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스토리지에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 유저의 </a:t>
            </a:r>
            <a:r>
              <a:rPr lang="en-US" altLang="ko-KR" sz="1200" dirty="0" err="1" smtClean="0">
                <a:solidFill>
                  <a:srgbClr val="000000">
                    <a:alpha val="100000"/>
                  </a:srgbClr>
                </a:solidFill>
              </a:rPr>
              <a:t>uid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로 프로필 사진을 저장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1.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중복 확인을 거쳐 닉네임 설정</a:t>
            </a:r>
            <a:endParaRPr lang="ko-KR" altLang="en-US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lang="ko-KR" altLang="en-US"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탈퇴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앱 설명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각 기능에 대한 소개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28600" indent="-228600">
              <a:buAutoNum type="arabicPeriod"/>
              <a:defRPr/>
            </a:pPr>
            <a:r>
              <a:rPr lang="ko-KR" altLang="en-US" dirty="0" smtClean="0"/>
              <a:t>환경 보호 활동을 매일 기록할</a:t>
            </a:r>
            <a:r>
              <a:rPr lang="ko-KR" altLang="en-US" baseline="0" dirty="0" smtClean="0"/>
              <a:t> 수 있는 체크리스트</a:t>
            </a:r>
            <a:endParaRPr lang="en-US" altLang="ko-KR" baseline="0" dirty="0" smtClean="0"/>
          </a:p>
          <a:p>
            <a:pPr marL="228600" indent="-228600">
              <a:buAutoNum type="arabicPeriod"/>
              <a:defRPr/>
            </a:pPr>
            <a:r>
              <a:rPr lang="ko-KR" altLang="en-US" dirty="0" smtClean="0"/>
              <a:t>나의 실천</a:t>
            </a:r>
            <a:r>
              <a:rPr lang="ko-KR" altLang="en-US" baseline="0" dirty="0" smtClean="0"/>
              <a:t> 활동이나 추천 기업을 다른 유저들과 공유할 수 있는 커뮤니티 서비스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기록 게시판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환경보호 활동을 이미지를 첨부하여 기록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프로필 사진과 닉네임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게시물 별로 태그를 달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수 있음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공유 게시판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친환경 기업이나 비건 음식점 등 환경보호와 관련된 정보를 공유하는 게시판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편하게 공유할 수 있도록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익명게시판으로 제작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게시물 제목에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말머리를 달아서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식당이나 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가게 같은 경우에는 지역을 바로 식별하여 원하는 정보만 읽을 수 있도록 하였습니다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리스트뷰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어댑터를 사용하여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데이터베이스로부터 받아온 데이터를 보여주는 코드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1.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공유 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게시판의 특징 중 하나는 검색 기능이 있는 것입니다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2.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자신이 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궁금한 키워드나 지역 등을 검색하여 원하는 정보만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볼 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수 있습니다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. 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제목이나 내용에 들어간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keyword)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3. </a:t>
            </a: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프래그먼트와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리스트뷰를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 사용하여 제작</a:t>
            </a: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게시물 작성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스피너를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 사용하여 말머리를 구현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사진을 첨부해야 등록 가능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각 게시물은 신고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수정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삭제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내가 작성한 글은 신고할 수 없음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3.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신고를 하면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(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신고자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작성자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게시물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)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의 </a:t>
            </a:r>
            <a:r>
              <a:rPr lang="ko-KR" altLang="en-US" sz="1200" dirty="0" err="1" smtClean="0">
                <a:solidFill>
                  <a:srgbClr val="000000">
                    <a:alpha val="100000"/>
                  </a:srgbClr>
                </a:solidFill>
              </a:rPr>
              <a:t>고유주소가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 기록되어 허위 신고 등을 판별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삭제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시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토스트 메시지를 띄움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dirty="0" err="1" smtClean="0">
                <a:solidFill>
                  <a:srgbClr val="000000">
                    <a:alpha val="100000"/>
                  </a:srgbClr>
                </a:solidFill>
              </a:rPr>
              <a:t>Realtime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DB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에서 게시물 데이터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, Storage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에서 사진 파일이 삭제됨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1.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수정하면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, DB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의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data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가 업데이트 됨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코드 시간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관계상 생략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코드 시간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관계상 생략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052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분석 기능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각 게시물의 태그를 통해 분석 기능을 제공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태그 개수는 파이어베이스에 저장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모아진 태그 정보를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다시 파이어베이스를 통해 읽어와서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err="1" smtClean="0">
                <a:solidFill>
                  <a:srgbClr val="000000">
                    <a:alpha val="100000"/>
                  </a:srgbClr>
                </a:solidFill>
              </a:rPr>
              <a:t>픽토그램으로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한눈에 보기 쉽게 확인할 수 있음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4.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유저의 위치를 기반으로 비건 음식점 추천 서비스</a:t>
            </a:r>
            <a:endParaRPr lang="en-US" altLang="ko-KR" baseline="0" dirty="0" smtClean="0"/>
          </a:p>
          <a:p>
            <a:pPr marL="228600" indent="-228600">
              <a:buAutoNum type="arabicPeriod" startAt="5"/>
              <a:defRPr/>
            </a:pPr>
            <a:r>
              <a:rPr lang="ko-KR" altLang="en-US" baseline="0" dirty="0" smtClean="0"/>
              <a:t>어떤 환경 보호 활동을 했는지 알려주는 분석 서비스</a:t>
            </a:r>
            <a:endParaRPr lang="en-US" altLang="ko-KR" baseline="0" dirty="0" smtClean="0"/>
          </a:p>
          <a:p>
            <a:pPr marL="228600" indent="-228600">
              <a:buAutoNum type="arabicPeriod" startAt="5"/>
              <a:defRPr/>
            </a:pPr>
            <a:r>
              <a:rPr lang="ko-KR" altLang="en-US" baseline="0" dirty="0" smtClean="0"/>
              <a:t>나의 게시물을 모아 보고 프로필을 설정하는 기능</a:t>
            </a:r>
            <a:endParaRPr lang="en-US" altLang="ko-KR" baseline="0" dirty="0" smtClean="0"/>
          </a:p>
          <a:p>
            <a:pPr marL="228600" indent="-228600">
              <a:buAutoNum type="arabicPeriod" startAt="5"/>
              <a:defRPr/>
            </a:pPr>
            <a:endParaRPr lang="en-US" altLang="ko-KR" baseline="0" dirty="0" smtClean="0"/>
          </a:p>
          <a:p>
            <a:pPr marL="0" indent="0">
              <a:buNone/>
              <a:defRPr/>
            </a:pPr>
            <a:r>
              <a:rPr lang="en-US" altLang="ko-KR" baseline="0" dirty="0" smtClean="0"/>
              <a:t> (4, 5</a:t>
            </a:r>
            <a:r>
              <a:rPr lang="ko-KR" altLang="en-US" baseline="0" dirty="0" smtClean="0"/>
              <a:t>번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프로포잘</a:t>
            </a:r>
            <a:r>
              <a:rPr lang="ko-KR" altLang="en-US" baseline="0" dirty="0" smtClean="0"/>
              <a:t> 때 교수님 코멘트를 바탕으로 새롭게 추가한 기능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내 글 보기 기능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내가 작성한 기록게시판과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공유게시판의 게시물을 모아 볼 수 있음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버튼을 누르면 </a:t>
            </a:r>
            <a:r>
              <a:rPr lang="ko-KR" altLang="en-US" sz="1200" baseline="0" dirty="0" err="1" smtClean="0">
                <a:solidFill>
                  <a:srgbClr val="000000">
                    <a:alpha val="100000"/>
                  </a:srgbClr>
                </a:solidFill>
              </a:rPr>
              <a:t>프래그먼트를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전환시켜 각 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게시판을 보여줌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1.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customized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된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listview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를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넣어서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내가 쓴 게시물들만 불러왔음</a:t>
            </a:r>
            <a:endParaRPr lang="ko-KR" altLang="en-US"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baseline="0" dirty="0" smtClean="0"/>
              <a:t>비건 음식점 추천 기능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유저의 </a:t>
            </a:r>
            <a:r>
              <a:rPr lang="ko-KR" altLang="en-US" dirty="0" err="1" smtClean="0"/>
              <a:t>현위치를</a:t>
            </a:r>
            <a:r>
              <a:rPr lang="ko-KR" altLang="en-US" dirty="0" smtClean="0"/>
              <a:t> 알아내기 위해 </a:t>
            </a:r>
            <a:r>
              <a:rPr lang="en-US" altLang="ko-KR" dirty="0" err="1" smtClean="0"/>
              <a:t>GPSTracker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aseline="0" dirty="0" smtClean="0"/>
              <a:t>처음에 </a:t>
            </a:r>
            <a:r>
              <a:rPr lang="ko-KR" altLang="en-US" dirty="0" smtClean="0"/>
              <a:t>위치 접근 허용 메시지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baseline="0" dirty="0" smtClean="0"/>
              <a:t>위치 설정에는 두 가지 방법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baseline="0" dirty="0" smtClean="0"/>
              <a:t>첫번째</a:t>
            </a:r>
            <a:r>
              <a:rPr lang="en-US" altLang="ko-KR" baseline="0" dirty="0" smtClean="0"/>
              <a:t>, ‘</a:t>
            </a:r>
            <a:r>
              <a:rPr lang="ko-KR" altLang="en-US" baseline="0" dirty="0" smtClean="0"/>
              <a:t>현재 위치로 설정 버튼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을 누르면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baseline="0" dirty="0" err="1" smtClean="0"/>
              <a:t>현위치를</a:t>
            </a:r>
            <a:r>
              <a:rPr lang="ko-KR" altLang="en-US" baseline="0" dirty="0" smtClean="0"/>
              <a:t> 기반으로 정보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읽어온 위도와 경도 값을 한국 주소 체계로 변환해주는 </a:t>
            </a:r>
            <a:r>
              <a:rPr lang="ko-KR" altLang="en-US" dirty="0" err="1" smtClean="0"/>
              <a:t>지오코딩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두번째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지역을 선택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리스트 뷰를 사용하여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052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서울시 송파구를 선택한 경우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두번째 사진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하단</a:t>
            </a:r>
            <a:r>
              <a:rPr lang="en-US" altLang="ko-KR" baseline="0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baseline="0" dirty="0" smtClean="0"/>
              <a:t>세 메뉴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액티비티</a:t>
            </a:r>
            <a:r>
              <a:rPr lang="ko-KR" altLang="en-US" baseline="0" dirty="0" smtClean="0"/>
              <a:t> 안에서 각각의 </a:t>
            </a:r>
            <a:r>
              <a:rPr lang="ko-KR" altLang="en-US" baseline="0" dirty="0" err="1" smtClean="0"/>
              <a:t>프래그먼트로</a:t>
            </a:r>
            <a:r>
              <a:rPr lang="ko-KR" altLang="en-US" baseline="0" dirty="0" smtClean="0"/>
              <a:t> 전환하여 보여줌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지도로 보기</a:t>
            </a:r>
            <a:r>
              <a:rPr lang="ko-KR" altLang="en-US" baseline="0" dirty="0" smtClean="0"/>
              <a:t> 탭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송파구의 비건 음식점이 </a:t>
            </a:r>
            <a:r>
              <a:rPr lang="ko-KR" altLang="en-US" baseline="0" dirty="0" err="1" smtClean="0"/>
              <a:t>마커로</a:t>
            </a:r>
            <a:r>
              <a:rPr lang="ko-KR" altLang="en-US" baseline="0" dirty="0" smtClean="0"/>
              <a:t> 표시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사용하기 위해 </a:t>
            </a:r>
            <a:r>
              <a:rPr lang="en-US" altLang="ko-KR" dirty="0" smtClean="0"/>
              <a:t>Google Maps Android API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en-US" altLang="ko-KR" dirty="0" smtClean="0"/>
              <a:t>‘</a:t>
            </a:r>
            <a:r>
              <a:rPr lang="ko-KR" altLang="en-US" dirty="0" smtClean="0"/>
              <a:t>리스트 보기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리스트로 가게 정보를 보여줌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en-US" altLang="ko-KR" baseline="0" dirty="0" err="1" smtClean="0"/>
              <a:t>CustomAdapter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특정 리스트 아이템을</a:t>
            </a:r>
            <a:r>
              <a:rPr lang="ko-KR" altLang="en-US" baseline="0" dirty="0" smtClean="0"/>
              <a:t> 선택하면 팝업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더 자세한 정보</a:t>
            </a:r>
            <a:endParaRPr lang="en-US" altLang="ko-KR" baseline="0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baseline="0" dirty="0" smtClean="0"/>
              <a:t>지도로 보기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전화 걸기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즐겨찾기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1.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특징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고딕"/>
              <a:ea typeface="나눔고딕"/>
              <a:cs typeface="+mn-cs"/>
            </a:endParaRPr>
          </a:p>
          <a:p>
            <a:pPr marL="0" lvl="0" indent="0">
              <a:buNone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2.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나만의 식물을 키우며 환경 보호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 활동을 꾸준히 할 수 있도록 하며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나눔고딕"/>
              <a:ea typeface="나눔고딕"/>
              <a:cs typeface="+mn-cs"/>
            </a:endParaRPr>
          </a:p>
          <a:p>
            <a:pPr marL="0" lvl="0" indent="0">
              <a:buNone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3.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비건 음식점들과의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나눔고딕"/>
                <a:ea typeface="나눔고딕"/>
                <a:cs typeface="+mn-cs"/>
              </a:rPr>
              <a:t> 제휴를 통해 앱의 수익 창출을 기대할 수 있음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en-US" altLang="ko-KR" dirty="0" smtClean="0"/>
              <a:t>‘</a:t>
            </a:r>
            <a:r>
              <a:rPr lang="ko-KR" altLang="en-US" dirty="0" err="1" smtClean="0"/>
              <a:t>즐겨찾기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탭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나의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음식점을 모아서 보여줌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리스트 보기와 동일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r>
              <a:rPr lang="ko-KR" altLang="en-US" dirty="0" err="1" smtClean="0"/>
              <a:t>즐겨찾기</a:t>
            </a:r>
            <a:r>
              <a:rPr lang="ko-KR" altLang="en-US" dirty="0" smtClean="0"/>
              <a:t> 아이콘 전환</a:t>
            </a:r>
            <a:endParaRPr lang="en-US" altLang="ko-KR" dirty="0" smtClean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err="1" smtClean="0"/>
              <a:t>Realtime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를 통해 음식점 데이터를 관리</a:t>
            </a:r>
            <a:endParaRPr lang="ko-KR" altLang="en-US" dirty="0" smtClean="0"/>
          </a:p>
          <a:p>
            <a:pPr marL="228600" lvl="0" indent="-228600">
              <a:buAutoNum type="arabicPeriod"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식물 키우기 메뉴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r>
              <a:rPr lang="en-US" altLang="ko-KR" dirty="0" smtClean="0"/>
              <a:t>5</a:t>
            </a:r>
            <a:r>
              <a:rPr lang="ko-KR" altLang="en-US" dirty="0" smtClean="0"/>
              <a:t>가지 단계로 구분</a:t>
            </a:r>
            <a:endParaRPr lang="en-US" altLang="ko-KR" dirty="0" smtClean="0"/>
          </a:p>
          <a:p>
            <a:pPr marL="228600" lvl="0" indent="-228600"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  <a:defRPr/>
            </a:pPr>
            <a:r>
              <a:rPr lang="en-US" altLang="ko-KR" dirty="0" err="1" smtClean="0"/>
              <a:t>Realtime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에서 정보를 불러와 게시물 수를 </a:t>
            </a:r>
            <a:r>
              <a:rPr lang="ko-KR" altLang="en-US" baseline="0" dirty="0" smtClean="0"/>
              <a:t>기반으로 점수와 레벨을 설정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pPr marL="228600" lvl="0" indent="-228600">
              <a:buAutoNum type="arabicPeriod"/>
              <a:defRPr/>
            </a:pPr>
            <a:r>
              <a:rPr lang="ko-KR" altLang="en-US" baseline="0" smtClean="0"/>
              <a:t>레벨에 따라 식물 이미지를 전환하는 방법으로 구현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기능 별로 역할을 분담</a:t>
            </a:r>
            <a:endParaRPr lang="en-US" altLang="ko-KR" dirty="0" smtClean="0"/>
          </a:p>
          <a:p>
            <a:pPr marL="228600" indent="-228600">
              <a:buAutoNum type="arabicPeriod"/>
              <a:defRPr/>
            </a:pPr>
            <a:r>
              <a:rPr lang="ko-KR" altLang="en-US" dirty="0" smtClean="0"/>
              <a:t>이민서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학우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로그인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회원가입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프로필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체크리스트</a:t>
            </a:r>
            <a:endParaRPr lang="en-US" altLang="ko-KR" baseline="0" dirty="0" smtClean="0"/>
          </a:p>
          <a:p>
            <a:pPr marL="228600" indent="-228600">
              <a:buAutoNum type="arabicPeriod"/>
              <a:defRPr/>
            </a:pPr>
            <a:r>
              <a:rPr lang="ko-KR" altLang="en-US" baseline="0" dirty="0" err="1" smtClean="0"/>
              <a:t>장지아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조병근</a:t>
            </a:r>
            <a:r>
              <a:rPr lang="ko-KR" altLang="en-US" baseline="0" dirty="0" smtClean="0"/>
              <a:t> 학우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기록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공유 게시판과 태그 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내 글 보기</a:t>
            </a:r>
            <a:endParaRPr lang="en-US" altLang="ko-KR" baseline="0" dirty="0" smtClean="0"/>
          </a:p>
          <a:p>
            <a:pPr marL="228600" indent="-228600">
              <a:buAutoNum type="arabicPeriod"/>
              <a:defRPr/>
            </a:pPr>
            <a:r>
              <a:rPr lang="ko-KR" altLang="en-US" baseline="0" dirty="0" err="1" smtClean="0"/>
              <a:t>전소영</a:t>
            </a:r>
            <a:r>
              <a:rPr lang="ko-KR" altLang="en-US" baseline="0" dirty="0" smtClean="0"/>
              <a:t> 학우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비건 음식점 추천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식물 키우기</a:t>
            </a:r>
            <a:endParaRPr lang="en-US" altLang="ko-KR" baseline="0" dirty="0" smtClean="0"/>
          </a:p>
          <a:p>
            <a:pPr marL="228600" indent="-228600">
              <a:buAutoNum type="arabicPeriod"/>
              <a:defRPr/>
            </a:pPr>
            <a:r>
              <a:rPr lang="ko-KR" altLang="en-US" baseline="0" dirty="0" smtClean="0"/>
              <a:t>하단 링크는 </a:t>
            </a:r>
            <a:r>
              <a:rPr lang="ko-KR" altLang="en-US" baseline="0" dirty="0" err="1" smtClean="0"/>
              <a:t>깃허브</a:t>
            </a:r>
            <a:r>
              <a:rPr lang="ko-KR" altLang="en-US" baseline="0" dirty="0" smtClean="0"/>
              <a:t> 주소</a:t>
            </a:r>
            <a:endParaRPr lang="en-US" altLang="ko-KR" baseline="0" dirty="0" smtClean="0"/>
          </a:p>
          <a:p>
            <a:pPr marL="228600" indent="-228600">
              <a:buAutoNum type="arabicPeriod"/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9900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1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1. </a:t>
            </a:r>
            <a:r>
              <a:rPr lang="ko-KR" altLang="en-US" dirty="0" smtClean="0"/>
              <a:t>사용한 대표 기술</a:t>
            </a:r>
            <a:endParaRPr lang="en-US" altLang="ko-KR" baseline="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파이어베이스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 Database</a:t>
            </a:r>
            <a:r>
              <a:rPr lang="ko-KR" altLang="en-US" dirty="0" smtClean="0"/>
              <a:t>를 사용하여 데이터를 관리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3. </a:t>
            </a:r>
            <a:r>
              <a:rPr lang="ko-KR" altLang="en-US" dirty="0" smtClean="0"/>
              <a:t>구글 맵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음식점 위치를 지도에 표시</a:t>
            </a:r>
            <a:endParaRPr lang="en-US" altLang="ko-KR" dirty="0" smtClean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구현한 내용을 기능</a:t>
            </a:r>
            <a:r>
              <a:rPr lang="ko-KR" altLang="en-US" baseline="0" dirty="0" smtClean="0"/>
              <a:t> 별로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7D2F076-DBC9-4449-ABCC-6238AB788B04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로그인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좌측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사진은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앱 실행 초기화면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로그인 실패 시 토스트 메시지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Sign Up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버튼을 통해 회원가입 창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이동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비밀번호 불일치 </a:t>
            </a:r>
            <a:r>
              <a:rPr lang="en-US" altLang="ko-KR" sz="1200" baseline="0" dirty="0" smtClean="0">
                <a:solidFill>
                  <a:srgbClr val="000000">
                    <a:alpha val="100000"/>
                  </a:srgbClr>
                </a:solidFill>
              </a:rPr>
              <a:t>or 6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자 이하일 때는 제한됨</a:t>
            </a:r>
            <a:endParaRPr lang="en-US" altLang="ko-KR" sz="120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클릭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입력한 이메일을 통해 인증을 마치면 가입이 완료됨</a:t>
            </a:r>
            <a:endParaRPr lang="ko-KR" altLang="en-US"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1.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비밀번호를 잊었을 때</a:t>
            </a:r>
            <a:r>
              <a:rPr lang="en-US" altLang="ko-KR" sz="1200" dirty="0" smtClean="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lang="ko-KR" altLang="en-US" sz="1200" dirty="0" smtClean="0">
                <a:solidFill>
                  <a:srgbClr val="000000">
                    <a:alpha val="100000"/>
                  </a:srgbClr>
                </a:solidFill>
              </a:rPr>
              <a:t>이메일</a:t>
            </a:r>
            <a:r>
              <a:rPr lang="ko-KR" altLang="en-US" sz="1200" baseline="0" dirty="0" smtClean="0">
                <a:solidFill>
                  <a:srgbClr val="000000">
                    <a:alpha val="100000"/>
                  </a:srgbClr>
                </a:solidFill>
              </a:rPr>
              <a:t> 인증 후 재설정</a:t>
            </a:r>
            <a:endParaRPr lang="en-US" altLang="ko-KR" sz="1200" dirty="0" smtClean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3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8" y="160019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19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6" y="398421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6" y="398421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D8D7A7C4-C82A-4D21-9AB0-F0C5A1D3EF09}" type="datetime1">
              <a:rPr lang="ko-KR" altLang="en-US" smtClean="0"/>
              <a:pPr>
                <a:defRPr/>
              </a:pPr>
              <a:t>2021-06-03</a:t>
            </a:fld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748" y="6353729"/>
            <a:ext cx="3859084" cy="364974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3717" y="6353729"/>
            <a:ext cx="2843535" cy="364974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50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17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hyperlink" Target="https://github.com/ssoyeong/MobileProgramm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-Mt-nD0GbMo" TargetMode="External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75" y="2010691"/>
            <a:ext cx="360703" cy="360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4317" y="2224263"/>
            <a:ext cx="2483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800" dirty="0" err="1">
                <a:solidFill>
                  <a:srgbClr val="3A7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Pearth</a:t>
            </a:r>
            <a:endParaRPr lang="ko-KR" altLang="en-US" sz="4400" spc="800" dirty="0">
              <a:solidFill>
                <a:srgbClr val="3A7F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C9E83-C224-459B-AE27-FCA51CFCB419}"/>
              </a:ext>
            </a:extLst>
          </p:cNvPr>
          <p:cNvSpPr txBox="1"/>
          <p:nvPr/>
        </p:nvSpPr>
        <p:spPr>
          <a:xfrm>
            <a:off x="5034844" y="4110101"/>
            <a:ext cx="3793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201835486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이민서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201835514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장지아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201835518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전소영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201835528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조병근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C9E83-C224-459B-AE27-FCA51CFCB419}"/>
              </a:ext>
            </a:extLst>
          </p:cNvPr>
          <p:cNvSpPr txBox="1"/>
          <p:nvPr/>
        </p:nvSpPr>
        <p:spPr>
          <a:xfrm>
            <a:off x="4483008" y="3721431"/>
            <a:ext cx="37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Programming Team 4</a:t>
            </a:r>
            <a:endParaRPr lang="ko-KR" altLang="en-US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330801-AEB8-43D7-BE41-97387C3C8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8" y="1256915"/>
            <a:ext cx="3336324" cy="5601085"/>
          </a:xfrm>
          <a:prstGeom prst="rect">
            <a:avLst/>
          </a:prstGeom>
        </p:spPr>
      </p:pic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276648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</a:t>
            </a:r>
            <a:r>
              <a:rPr kumimoji="1" lang="en-US" altLang="ko-KR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ogin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②Sign up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77018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(2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FE55215-607A-4FE8-825E-C37F255577F4}"/>
              </a:ext>
            </a:extLst>
          </p:cNvPr>
          <p:cNvSpPr/>
          <p:nvPr/>
        </p:nvSpPr>
        <p:spPr>
          <a:xfrm>
            <a:off x="991175" y="5512279"/>
            <a:ext cx="857811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527856-23FE-45B7-A29E-34D30398D6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0" y="1256914"/>
            <a:ext cx="3336324" cy="560108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441D35A-16F2-41F6-867A-FA88E3DF9777}"/>
              </a:ext>
            </a:extLst>
          </p:cNvPr>
          <p:cNvSpPr/>
          <p:nvPr/>
        </p:nvSpPr>
        <p:spPr>
          <a:xfrm>
            <a:off x="5457575" y="5955077"/>
            <a:ext cx="960474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48C3F6-25B4-49C9-82BF-FD1FFA1B05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02" y="1256914"/>
            <a:ext cx="3336324" cy="560108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3C34B4BB-94A4-4162-B720-57B9A1113E47}"/>
              </a:ext>
            </a:extLst>
          </p:cNvPr>
          <p:cNvSpPr/>
          <p:nvPr/>
        </p:nvSpPr>
        <p:spPr>
          <a:xfrm>
            <a:off x="8961120" y="5955077"/>
            <a:ext cx="1577340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 descr="텍스트이(가) 표시된 사진  자동 생성된 설명">
            <a:extLst>
              <a:ext uri="{FF2B5EF4-FFF2-40B4-BE49-F238E27FC236}">
                <a16:creationId xmlns:a16="http://schemas.microsoft.com/office/drawing/2014/main" id="{FFA2F127-5AA0-456D-8F43-C38E4DFA68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115407" y="1264502"/>
            <a:ext cx="5845713" cy="2366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4" name="그림 23" descr="텍스트이(가) 표시된 사진  자동 생성된 설명">
            <a:extLst>
              <a:ext uri="{FF2B5EF4-FFF2-40B4-BE49-F238E27FC236}">
                <a16:creationId xmlns:a16="http://schemas.microsoft.com/office/drawing/2014/main" id="{EEC0802C-DA42-4E95-89EB-A2E6658CF7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3937598" y="3844866"/>
            <a:ext cx="4201329" cy="21792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8060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③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 Password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92346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(3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379F138-5C2A-4054-8AEF-D6A1904F8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9" y="1214047"/>
            <a:ext cx="3336324" cy="5643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11F81-E0F3-4659-91E8-CCFBE7AEC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8" y="1214047"/>
            <a:ext cx="3336324" cy="56439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E2CEAE3-9D0C-4252-8797-13E9C65B1284}"/>
              </a:ext>
            </a:extLst>
          </p:cNvPr>
          <p:cNvSpPr/>
          <p:nvPr/>
        </p:nvSpPr>
        <p:spPr>
          <a:xfrm>
            <a:off x="5541222" y="5955077"/>
            <a:ext cx="1475316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4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276648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①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7662" y="277018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(1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F5058D-73DD-4938-8721-D826486E3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9328"/>
            <a:ext cx="12192000" cy="300924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45E39D-906B-478B-AB98-41BFBCFB119C}"/>
              </a:ext>
            </a:extLst>
          </p:cNvPr>
          <p:cNvSpPr/>
          <p:nvPr/>
        </p:nvSpPr>
        <p:spPr>
          <a:xfrm>
            <a:off x="1" y="1249327"/>
            <a:ext cx="5646420" cy="256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8B040F-C365-4C8B-A9F7-7E12175152E5}"/>
              </a:ext>
            </a:extLst>
          </p:cNvPr>
          <p:cNvSpPr/>
          <p:nvPr/>
        </p:nvSpPr>
        <p:spPr>
          <a:xfrm>
            <a:off x="2023956" y="3137696"/>
            <a:ext cx="2799505" cy="256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0B467B-7FD7-4EE3-A78B-542CC1522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605" y="4252653"/>
            <a:ext cx="96787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276648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</a:t>
            </a:r>
            <a:r>
              <a:rPr kumimoji="1" lang="en-US" altLang="ko-KR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ogin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②Sign up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3786" y="275986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(2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5F4ED2-198E-4E5F-BC15-81954BEEC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16" y="5457652"/>
            <a:ext cx="7385451" cy="10443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EFE6B-2C13-4D9F-91AE-4CDB417A5A3C}"/>
              </a:ext>
            </a:extLst>
          </p:cNvPr>
          <p:cNvSpPr/>
          <p:nvPr/>
        </p:nvSpPr>
        <p:spPr>
          <a:xfrm>
            <a:off x="352584" y="5483971"/>
            <a:ext cx="4148436" cy="174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2C6B72E-6B4B-4F6D-B97F-54035C751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4" y="1286850"/>
            <a:ext cx="7783107" cy="40517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D52BEB-F729-44E0-BDBD-7DEB7F81558C}"/>
              </a:ext>
            </a:extLst>
          </p:cNvPr>
          <p:cNvSpPr/>
          <p:nvPr/>
        </p:nvSpPr>
        <p:spPr>
          <a:xfrm>
            <a:off x="312216" y="1286850"/>
            <a:ext cx="4377015" cy="213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77A98-5E2B-4AEF-AB80-4E14FC1562BD}"/>
              </a:ext>
            </a:extLst>
          </p:cNvPr>
          <p:cNvSpPr/>
          <p:nvPr/>
        </p:nvSpPr>
        <p:spPr>
          <a:xfrm>
            <a:off x="857440" y="2125726"/>
            <a:ext cx="2753268" cy="148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4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③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Find Password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77018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(3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D1ECD2-FD33-4B25-8A3B-0CB0E1933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4" y="1206460"/>
            <a:ext cx="10802345" cy="415409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9F34A-1D8A-4C5C-B40F-89274FDDED34}"/>
              </a:ext>
            </a:extLst>
          </p:cNvPr>
          <p:cNvSpPr/>
          <p:nvPr/>
        </p:nvSpPr>
        <p:spPr>
          <a:xfrm>
            <a:off x="607422" y="2119866"/>
            <a:ext cx="4478928" cy="257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5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B7FEF6-F796-42AD-8096-093E74B32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6" y="1221634"/>
            <a:ext cx="3336324" cy="5643953"/>
          </a:xfrm>
          <a:prstGeom prst="rect">
            <a:avLst/>
          </a:prstGeom>
        </p:spPr>
      </p:pic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Check List - ①Add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92346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Check List (1 / 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2A7B2-5A4D-42D5-9984-9C3D56C37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6" y="1221634"/>
            <a:ext cx="3336324" cy="563636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6D4A70B-2E4C-4CCF-8F77-79005EC12BD4}"/>
              </a:ext>
            </a:extLst>
          </p:cNvPr>
          <p:cNvSpPr/>
          <p:nvPr/>
        </p:nvSpPr>
        <p:spPr>
          <a:xfrm>
            <a:off x="4171950" y="6093169"/>
            <a:ext cx="3064040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464C47-4283-4F03-82EE-16FAB2863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73" y="1221634"/>
            <a:ext cx="3344647" cy="5636366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9D215F3-7AF9-413C-A84E-D9D328FC72BF}"/>
              </a:ext>
            </a:extLst>
          </p:cNvPr>
          <p:cNvSpPr/>
          <p:nvPr/>
        </p:nvSpPr>
        <p:spPr>
          <a:xfrm>
            <a:off x="7814976" y="4869180"/>
            <a:ext cx="3064040" cy="29718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3C59F8-F3C5-4A97-AA07-65944CC08F76}"/>
              </a:ext>
            </a:extLst>
          </p:cNvPr>
          <p:cNvSpPr/>
          <p:nvPr/>
        </p:nvSpPr>
        <p:spPr>
          <a:xfrm>
            <a:off x="253496" y="4457700"/>
            <a:ext cx="3336325" cy="2136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FA305-D8B6-470F-8FB9-FCEA08AB1637}"/>
              </a:ext>
            </a:extLst>
          </p:cNvPr>
          <p:cNvSpPr txBox="1"/>
          <p:nvPr/>
        </p:nvSpPr>
        <p:spPr>
          <a:xfrm>
            <a:off x="312216" y="5636366"/>
            <a:ext cx="127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61C7723-F473-4D55-986B-854BE986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16" y="3284251"/>
            <a:ext cx="7906853" cy="34485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D7EBC-2259-4613-8905-E98FD2C3F76B}"/>
              </a:ext>
            </a:extLst>
          </p:cNvPr>
          <p:cNvSpPr/>
          <p:nvPr/>
        </p:nvSpPr>
        <p:spPr>
          <a:xfrm>
            <a:off x="4218973" y="3617168"/>
            <a:ext cx="7415657" cy="311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2FE86-D7EA-40FC-9A92-9D7154F79DF1}"/>
              </a:ext>
            </a:extLst>
          </p:cNvPr>
          <p:cNvSpPr/>
          <p:nvPr/>
        </p:nvSpPr>
        <p:spPr>
          <a:xfrm>
            <a:off x="4235545" y="3284251"/>
            <a:ext cx="7887981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Check List - ①Add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99146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Check List (1 / 2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14AFFD-F060-44B6-8D1D-6B26242C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771342"/>
            <a:ext cx="4100804" cy="438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55CCC-8D31-485F-946D-E72278DCF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24" y="1516972"/>
            <a:ext cx="7488438" cy="13889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3C59F8-F3C5-4A97-AA07-65944CC08F76}"/>
              </a:ext>
            </a:extLst>
          </p:cNvPr>
          <p:cNvSpPr/>
          <p:nvPr/>
        </p:nvSpPr>
        <p:spPr>
          <a:xfrm>
            <a:off x="4498660" y="2237750"/>
            <a:ext cx="7415657" cy="668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Check List - ②Delete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87818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Check List (2 / 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7FEF6-F796-42AD-8096-093E74B32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6" y="1214047"/>
            <a:ext cx="3336324" cy="564395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9E958A7-D118-4905-9108-34255F6802C7}"/>
              </a:ext>
            </a:extLst>
          </p:cNvPr>
          <p:cNvSpPr/>
          <p:nvPr/>
        </p:nvSpPr>
        <p:spPr>
          <a:xfrm>
            <a:off x="2856488" y="4126229"/>
            <a:ext cx="733331" cy="411313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DAC76-AD2B-41BA-A36D-D4B655F34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0" y="1214046"/>
            <a:ext cx="3336324" cy="5643954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37EDD8F-47F7-4C0D-8C3B-8B7D299EBDC2}"/>
              </a:ext>
            </a:extLst>
          </p:cNvPr>
          <p:cNvSpPr/>
          <p:nvPr/>
        </p:nvSpPr>
        <p:spPr>
          <a:xfrm>
            <a:off x="5571146" y="6146754"/>
            <a:ext cx="733331" cy="411313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DBCE7-F652-46D0-B489-255F79370D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02" y="1214046"/>
            <a:ext cx="3336324" cy="56439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3B29E5-942E-4A69-B8C4-F31C3D46B191}"/>
              </a:ext>
            </a:extLst>
          </p:cNvPr>
          <p:cNvSpPr/>
          <p:nvPr/>
        </p:nvSpPr>
        <p:spPr>
          <a:xfrm>
            <a:off x="253496" y="4457700"/>
            <a:ext cx="3336325" cy="2136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8C196-C408-415B-9720-0315136CBB04}"/>
              </a:ext>
            </a:extLst>
          </p:cNvPr>
          <p:cNvSpPr txBox="1"/>
          <p:nvPr/>
        </p:nvSpPr>
        <p:spPr>
          <a:xfrm>
            <a:off x="312216" y="5636366"/>
            <a:ext cx="127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4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48390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Check List - ②Delete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86410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Check List (2 / 2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E958A7-D118-4905-9108-34255F6802C7}"/>
              </a:ext>
            </a:extLst>
          </p:cNvPr>
          <p:cNvSpPr/>
          <p:nvPr/>
        </p:nvSpPr>
        <p:spPr>
          <a:xfrm>
            <a:off x="2856488" y="4126229"/>
            <a:ext cx="733331" cy="411313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F5EFEF-8FAA-4F4D-913B-271630FF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72" y="1221634"/>
            <a:ext cx="7181880" cy="133643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7B3D4-A2F6-4C14-8B97-DCBCF11BCC4E}"/>
              </a:ext>
            </a:extLst>
          </p:cNvPr>
          <p:cNvSpPr/>
          <p:nvPr/>
        </p:nvSpPr>
        <p:spPr>
          <a:xfrm>
            <a:off x="2439836" y="1889850"/>
            <a:ext cx="6933706" cy="668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27284C-FCE9-47E2-B304-7E71AFB12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07" y="2741250"/>
            <a:ext cx="11717385" cy="399153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5F75DD-7834-46FB-BD0D-00070A17E74F}"/>
              </a:ext>
            </a:extLst>
          </p:cNvPr>
          <p:cNvSpPr/>
          <p:nvPr/>
        </p:nvSpPr>
        <p:spPr>
          <a:xfrm>
            <a:off x="1921658" y="5866676"/>
            <a:ext cx="10016846" cy="285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8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. 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3894024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3</a:t>
            </a:r>
            <a:r>
              <a:rPr kumimoji="1" lang="en-US" altLang="ko-KR" sz="1800" b="0" i="0" baseline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. User profile – </a:t>
            </a:r>
            <a:r>
              <a:rPr kumimoji="1" lang="en-US" altLang="ko-KR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①</a:t>
            </a:r>
            <a:r>
              <a:rPr kumimoji="1" lang="en-US" altLang="ko-KR" sz="1800" b="0" i="0" baseline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Profile picture  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3147" y="294225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User Profile (1 </a:t>
            </a:r>
            <a:r>
              <a:rPr lang="en-US" altLang="ko-KR" b="1" dirty="0" smtClean="0">
                <a:solidFill>
                  <a:srgbClr val="3A7F0D"/>
                </a:solidFill>
                <a:latin typeface="나눔고딕"/>
                <a:ea typeface="나눔고딕"/>
              </a:rPr>
              <a:t>/ 3)</a:t>
            </a:r>
            <a:endParaRPr lang="ko-KR" altLang="en-US" b="1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3496" y="1214047"/>
            <a:ext cx="3016721" cy="564395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587797" y="2034152"/>
            <a:ext cx="2277111" cy="2263527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73961" y="1214043"/>
            <a:ext cx="3016721" cy="56439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5733" y="1214047"/>
            <a:ext cx="3016721" cy="56439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7505" y="1214040"/>
            <a:ext cx="2854495" cy="5643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9" y="294225"/>
            <a:ext cx="4048125" cy="51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8599" y="1824852"/>
            <a:ext cx="565090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Brief description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features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technologies for implementation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Progress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 members information &amp; </a:t>
            </a:r>
            <a:r>
              <a:rPr lang="en-US" altLang="ko-KR" sz="2000" dirty="0" smtClean="0">
                <a:solidFill>
                  <a:srgbClr val="3C2C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roles</a:t>
            </a:r>
            <a:endParaRPr lang="en-US" altLang="ko-KR" sz="2000" dirty="0">
              <a:solidFill>
                <a:srgbClr val="3C2C0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1965" y="635512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rgbClr val="3A7F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400" spc="300" dirty="0">
              <a:solidFill>
                <a:srgbClr val="3A7F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4267EC-CEF3-487F-A1CA-4AD529C27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49" y="262109"/>
            <a:ext cx="360703" cy="3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4179774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User profile –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 nickname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061" y="289946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User Profile (2 / 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60FEC-8137-415C-A043-D6368A5931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6" y="1214047"/>
            <a:ext cx="3016721" cy="564395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EEF446E-73AE-4926-995B-DBFB9F4BE880}"/>
              </a:ext>
            </a:extLst>
          </p:cNvPr>
          <p:cNvSpPr/>
          <p:nvPr/>
        </p:nvSpPr>
        <p:spPr>
          <a:xfrm>
            <a:off x="1333291" y="4137660"/>
            <a:ext cx="832284" cy="51435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D4946-A581-437E-8201-F79F240A4B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08" y="1214047"/>
            <a:ext cx="3336324" cy="5643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D300F7-CE10-4D04-AFC8-DFCE3E5C9C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23" y="1214047"/>
            <a:ext cx="3336324" cy="564395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486C83E-074E-4A02-B7FC-C94BEE889AF5}"/>
              </a:ext>
            </a:extLst>
          </p:cNvPr>
          <p:cNvSpPr/>
          <p:nvPr/>
        </p:nvSpPr>
        <p:spPr>
          <a:xfrm>
            <a:off x="5937812" y="3826809"/>
            <a:ext cx="531568" cy="418428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2E95567-FAB3-40DA-97E7-F15EFFF26912}"/>
              </a:ext>
            </a:extLst>
          </p:cNvPr>
          <p:cNvSpPr/>
          <p:nvPr/>
        </p:nvSpPr>
        <p:spPr>
          <a:xfrm>
            <a:off x="4608490" y="5942247"/>
            <a:ext cx="1174960" cy="51435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EB56840-9605-4927-A79C-C8517FFEA515}"/>
              </a:ext>
            </a:extLst>
          </p:cNvPr>
          <p:cNvSpPr/>
          <p:nvPr/>
        </p:nvSpPr>
        <p:spPr>
          <a:xfrm>
            <a:off x="8381617" y="4110318"/>
            <a:ext cx="832284" cy="51435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5" y="844200"/>
            <a:ext cx="6147199" cy="40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User profile –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kumimoji="1" lang="en-US" altLang="ko-KR" sz="1800" b="0" i="0" baseline="0" dirty="0" smtClean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Withdrawal, 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About App</a:t>
            </a:r>
            <a:endParaRPr kumimoji="1" lang="ko-KR" altLang="en-US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2038" y="296351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User Profile (3 / </a:t>
            </a:r>
            <a:r>
              <a:rPr lang="en-US" altLang="ko-KR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60FEC-8137-415C-A043-D6368A5931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6" y="1214047"/>
            <a:ext cx="3016721" cy="564395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EEF446E-73AE-4926-995B-DBFB9F4BE880}"/>
              </a:ext>
            </a:extLst>
          </p:cNvPr>
          <p:cNvSpPr/>
          <p:nvPr/>
        </p:nvSpPr>
        <p:spPr>
          <a:xfrm>
            <a:off x="78597" y="5349302"/>
            <a:ext cx="978001" cy="559129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030E4-3BF7-4535-809F-16C3628C4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38" y="1214046"/>
            <a:ext cx="3336324" cy="564395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7397768-03D3-4FFB-90B9-E186A910E4AD}"/>
              </a:ext>
            </a:extLst>
          </p:cNvPr>
          <p:cNvSpPr/>
          <p:nvPr/>
        </p:nvSpPr>
        <p:spPr>
          <a:xfrm>
            <a:off x="6096000" y="3989099"/>
            <a:ext cx="790083" cy="294651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00A141F-F2B2-4AFA-95F9-4A744E8DA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36" y="1214046"/>
            <a:ext cx="3336324" cy="564395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59B4534-DE57-4761-9968-255873A0A056}"/>
              </a:ext>
            </a:extLst>
          </p:cNvPr>
          <p:cNvSpPr/>
          <p:nvPr/>
        </p:nvSpPr>
        <p:spPr>
          <a:xfrm>
            <a:off x="7592598" y="1679129"/>
            <a:ext cx="2491739" cy="479687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C8AC5A-BA47-4746-AE40-4A9720A3834C}"/>
              </a:ext>
            </a:extLst>
          </p:cNvPr>
          <p:cNvSpPr/>
          <p:nvPr/>
        </p:nvSpPr>
        <p:spPr>
          <a:xfrm>
            <a:off x="7592598" y="2418875"/>
            <a:ext cx="1954529" cy="399988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5C8636-B5F7-4EAC-9F11-4122D2611E96}"/>
              </a:ext>
            </a:extLst>
          </p:cNvPr>
          <p:cNvSpPr/>
          <p:nvPr/>
        </p:nvSpPr>
        <p:spPr>
          <a:xfrm>
            <a:off x="7591650" y="3545730"/>
            <a:ext cx="2081208" cy="493407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C0FCCC-7B80-419F-AD68-24A9F9A795D8}"/>
              </a:ext>
            </a:extLst>
          </p:cNvPr>
          <p:cNvSpPr/>
          <p:nvPr/>
        </p:nvSpPr>
        <p:spPr>
          <a:xfrm>
            <a:off x="7602132" y="4766004"/>
            <a:ext cx="2196456" cy="412867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0BDC5C9-12B2-4115-8983-13537B878A37}"/>
              </a:ext>
            </a:extLst>
          </p:cNvPr>
          <p:cNvSpPr/>
          <p:nvPr/>
        </p:nvSpPr>
        <p:spPr>
          <a:xfrm>
            <a:off x="7536271" y="5705744"/>
            <a:ext cx="1954528" cy="399988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- Record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22560" name="순서도: 대체 처리 22559"/>
          <p:cNvSpPr/>
          <p:nvPr/>
        </p:nvSpPr>
        <p:spPr>
          <a:xfrm>
            <a:off x="4251416" y="3429000"/>
            <a:ext cx="6025838" cy="2679560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Record board records environmental protection that user have practiced</a:t>
            </a:r>
          </a:p>
          <a:p>
            <a:pPr lvl="0">
              <a:buClr>
                <a:srgbClr val="3A7F0D"/>
              </a:buClr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User can see writer’s profile picture and nickname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When write post, user must select an environmental protection tag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CCD28A-9BBF-4D3E-B2D1-3E767D5F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9" y="959297"/>
            <a:ext cx="303874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CFD31D-E12A-411E-A2B4-184073022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416" y="959298"/>
            <a:ext cx="6025837" cy="22900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F0873-50D9-415F-A354-792E73518145}"/>
              </a:ext>
            </a:extLst>
          </p:cNvPr>
          <p:cNvSpPr/>
          <p:nvPr/>
        </p:nvSpPr>
        <p:spPr>
          <a:xfrm>
            <a:off x="4255173" y="959297"/>
            <a:ext cx="969970" cy="36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- Share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22560" name="순서도: 대체 처리 22559"/>
          <p:cNvSpPr/>
          <p:nvPr/>
        </p:nvSpPr>
        <p:spPr>
          <a:xfrm>
            <a:off x="4250158" y="3603567"/>
            <a:ext cx="6077064" cy="2679560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Share board shares environmental protection related things such ad eco-friendly companies and vegan restaurants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Share board is anonymous 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Add local tag to title to make it easier to see where a store or restaurant is located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BB35ED-D2FA-424C-98F3-7616A6AE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9" y="959297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933E1-DA94-4828-8A34-71BCE920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158" y="959297"/>
            <a:ext cx="6077064" cy="26442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9C92A3-8E1F-453E-AFFE-2C7CDC7F5C43}"/>
              </a:ext>
            </a:extLst>
          </p:cNvPr>
          <p:cNvSpPr/>
          <p:nvPr/>
        </p:nvSpPr>
        <p:spPr>
          <a:xfrm>
            <a:off x="4255172" y="959297"/>
            <a:ext cx="93731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632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Board(code) 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42F530-C1B9-43DA-BCFE-0FC3AAD5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3" y="813238"/>
            <a:ext cx="5605464" cy="2033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24461A-86C0-4605-9616-9A267B98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794" y="813238"/>
            <a:ext cx="5411493" cy="2922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C0F19-AA36-4CFD-BD75-6725D04F7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794" y="3849205"/>
            <a:ext cx="5411492" cy="27454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D0B2CC-D1F2-41A8-90B5-5D53357E7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68" y="3002864"/>
            <a:ext cx="1911285" cy="3591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599517-9477-422D-ABFA-A6A189EC9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062" y="3002864"/>
            <a:ext cx="3583931" cy="35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0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– Share(search function)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22560" name="순서도: 대체 처리 22559"/>
          <p:cNvSpPr/>
          <p:nvPr/>
        </p:nvSpPr>
        <p:spPr>
          <a:xfrm>
            <a:off x="4046172" y="5611045"/>
            <a:ext cx="7344640" cy="950604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User can search for posting on share board with keyword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07C169-143B-4234-9FA9-207EFE4A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9" y="959297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93AFC-070A-49CA-9110-B9E5F1AA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172" y="1216478"/>
            <a:ext cx="6342752" cy="4425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2642B4-9DF9-48A1-95EC-4C10335CE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046173" y="975619"/>
            <a:ext cx="6342752" cy="2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4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– write function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8CAE5A0-5AA2-4B97-87B2-BF5D52CD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9" y="959297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320F6B-8A3B-47A2-8812-58C20DAAF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960" y="959297"/>
            <a:ext cx="7981249" cy="3993352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D3F480DE-01CC-47DD-B595-3F0940562BEB}"/>
              </a:ext>
            </a:extLst>
          </p:cNvPr>
          <p:cNvSpPr/>
          <p:nvPr/>
        </p:nvSpPr>
        <p:spPr>
          <a:xfrm>
            <a:off x="3912960" y="5229321"/>
            <a:ext cx="7344640" cy="950604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When user click “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등록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” button, post data upload to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realtime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database and photo file upload to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strage</a:t>
            </a: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233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– report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function 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7889D46-99CF-41CE-9DF0-74B079C2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7" y="958029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7EA06AC-59F0-4A06-9BB0-4B67EFF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39" y="958029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220258" y="5290456"/>
            <a:ext cx="927688" cy="36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197DCF-61BE-4306-9E7F-9523929BF311}"/>
              </a:ext>
            </a:extLst>
          </p:cNvPr>
          <p:cNvSpPr/>
          <p:nvPr/>
        </p:nvSpPr>
        <p:spPr>
          <a:xfrm>
            <a:off x="3284356" y="5475379"/>
            <a:ext cx="505549" cy="32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04F5C09-0A44-448C-A70E-53258D9C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89" y="958029"/>
            <a:ext cx="3038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D6CB80A4-10FB-4D1B-9DA9-70F847AE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39" y="958029"/>
            <a:ext cx="3038751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5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– delete function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22560" name="순서도: 대체 처리 22559"/>
          <p:cNvSpPr/>
          <p:nvPr/>
        </p:nvSpPr>
        <p:spPr>
          <a:xfrm>
            <a:off x="0" y="4037987"/>
            <a:ext cx="6002215" cy="1753214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If post is deleted successfully, toast message appears, and delete data in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realtime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database, storage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92D79-FA1A-44D9-A958-04FE5402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9" y="896375"/>
            <a:ext cx="3981450" cy="981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8562D6-4252-474B-A810-775F41A5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1" y="2317123"/>
            <a:ext cx="6368795" cy="1668723"/>
          </a:xfrm>
          <a:prstGeom prst="rect">
            <a:avLst/>
          </a:prstGeom>
        </p:spPr>
      </p:pic>
      <p:sp>
        <p:nvSpPr>
          <p:cNvPr id="17" name="순서도: 대체 처리 16"/>
          <p:cNvSpPr/>
          <p:nvPr/>
        </p:nvSpPr>
        <p:spPr>
          <a:xfrm>
            <a:off x="6712771" y="4257400"/>
            <a:ext cx="5223050" cy="1846749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User can’t report the posts the user wrote.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If user report other user’s post, post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uid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, writer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uid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, reporter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uid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are upload to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realtime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database.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7E2375-3215-442B-B173-CECE87B5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771" y="704546"/>
            <a:ext cx="4071666" cy="13007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8EF483-9118-4152-9D15-81A39914A7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71" y="2216637"/>
            <a:ext cx="5099822" cy="20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4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8465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Board – modify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function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22560" name="순서도: 대체 처리 22559"/>
          <p:cNvSpPr/>
          <p:nvPr/>
        </p:nvSpPr>
        <p:spPr>
          <a:xfrm>
            <a:off x="3081248" y="5301902"/>
            <a:ext cx="7843838" cy="1310111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buClr>
                <a:srgbClr val="3A7F0D"/>
              </a:buClr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Modifying content of post updates data in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realtime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database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8D2B5-3AB1-42CA-A428-D99386EB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851" y="991635"/>
            <a:ext cx="3038752" cy="1150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029FA3-930A-42FF-AB1B-DA3E5366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851" y="2268292"/>
            <a:ext cx="5824539" cy="31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0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178" y="254768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 Brief description</a:t>
            </a:r>
            <a:endParaRPr lang="ko-KR" altLang="en-US" sz="2000" b="1" dirty="0">
              <a:ln w="22225">
                <a:noFill/>
              </a:ln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1E88B08-0BC4-4891-AAB8-7313904DB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B4E77A"/>
              </a:clrFrom>
              <a:clrTo>
                <a:srgbClr val="B4E77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42" y="3049317"/>
            <a:ext cx="1216552" cy="127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F3118-2586-491A-ACC7-8BFC3BE261EB}"/>
              </a:ext>
            </a:extLst>
          </p:cNvPr>
          <p:cNvSpPr txBox="1"/>
          <p:nvPr/>
        </p:nvSpPr>
        <p:spPr>
          <a:xfrm>
            <a:off x="7556239" y="5468326"/>
            <a:ext cx="635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egan restaurant Recommendation</a:t>
            </a:r>
            <a:endParaRPr lang="en-US" altLang="ko-KR" sz="1600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70726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D3B53-BADA-49F2-B12E-AD41CF493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01" y="2538225"/>
            <a:ext cx="2300440" cy="23004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10" y="524498"/>
            <a:ext cx="360703" cy="3607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08946" y="803828"/>
            <a:ext cx="3304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800" dirty="0" err="1">
                <a:solidFill>
                  <a:srgbClr val="3A7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Pearth</a:t>
            </a:r>
            <a:endParaRPr lang="ko-KR" altLang="en-US" sz="6600" spc="800" dirty="0">
              <a:solidFill>
                <a:srgbClr val="3A7F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1F3118-2586-491A-ACC7-8BFC3BE261EB}"/>
              </a:ext>
            </a:extLst>
          </p:cNvPr>
          <p:cNvSpPr txBox="1"/>
          <p:nvPr/>
        </p:nvSpPr>
        <p:spPr>
          <a:xfrm>
            <a:off x="761822" y="5329827"/>
            <a:ext cx="635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Community service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people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who 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practice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environmental protection</a:t>
            </a:r>
            <a:endParaRPr lang="en-US" altLang="ko-KR" sz="1600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 descr="Indicators of Circular Economy and Zero-waste City › Resource Library |  SWITCH-As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22" y="2534392"/>
            <a:ext cx="3798252" cy="23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519" y="28729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Analysis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(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1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/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) </a:t>
            </a:r>
          </a:p>
        </p:txBody>
      </p:sp>
      <p:pic>
        <p:nvPicPr>
          <p:cNvPr id="22556" name="그림 225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439" y="926332"/>
            <a:ext cx="3181864" cy="5005335"/>
          </a:xfrm>
          <a:prstGeom prst="rect">
            <a:avLst/>
          </a:prstGeom>
        </p:spPr>
      </p:pic>
      <p:sp>
        <p:nvSpPr>
          <p:cNvPr id="22557" name="타원 18451"/>
          <p:cNvSpPr/>
          <p:nvPr/>
        </p:nvSpPr>
        <p:spPr>
          <a:xfrm>
            <a:off x="1020539" y="5314968"/>
            <a:ext cx="1411468" cy="377534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pic>
        <p:nvPicPr>
          <p:cNvPr id="22558" name="그림 225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8246" y="4255537"/>
            <a:ext cx="5523061" cy="932281"/>
          </a:xfrm>
          <a:prstGeom prst="rect">
            <a:avLst/>
          </a:prstGeom>
        </p:spPr>
      </p:pic>
      <p:sp>
        <p:nvSpPr>
          <p:cNvPr id="22559" name="화살표: 오른쪽 22558"/>
          <p:cNvSpPr/>
          <p:nvPr/>
        </p:nvSpPr>
        <p:spPr>
          <a:xfrm>
            <a:off x="3212333" y="5255496"/>
            <a:ext cx="1821263" cy="408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B06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22560" name="순서도: 대체 처리 22559"/>
          <p:cNvSpPr/>
          <p:nvPr/>
        </p:nvSpPr>
        <p:spPr>
          <a:xfrm>
            <a:off x="5286898" y="1110998"/>
            <a:ext cx="6178271" cy="2679560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Read the number of tags for from the user’s article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Store the number of each tags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in Firebase</a:t>
            </a:r>
          </a:p>
        </p:txBody>
      </p:sp>
      <p:pic>
        <p:nvPicPr>
          <p:cNvPr id="22561" name="그림 225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7374" y="5642188"/>
            <a:ext cx="4497168" cy="3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3" name="순서도: 대체 처리 22572"/>
          <p:cNvSpPr/>
          <p:nvPr/>
        </p:nvSpPr>
        <p:spPr>
          <a:xfrm>
            <a:off x="5050985" y="3236726"/>
            <a:ext cx="1214175" cy="801356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 Firebase</a:t>
            </a:r>
          </a:p>
        </p:txBody>
      </p:sp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519" y="296351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: Analysis</a:t>
            </a:r>
            <a:r>
              <a:rPr lang="ko-KR" altLang="en-US" b="1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(</a:t>
            </a:r>
            <a:r>
              <a:rPr lang="ko-KR" altLang="en-US" b="1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/</a:t>
            </a:r>
            <a:r>
              <a:rPr lang="ko-KR" altLang="en-US" b="1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>
                <a:solidFill>
                  <a:srgbClr val="3A7F0D"/>
                </a:solidFill>
                <a:latin typeface="나눔고딕"/>
                <a:ea typeface="나눔고딕"/>
              </a:rPr>
              <a:t>)</a:t>
            </a:r>
          </a:p>
        </p:txBody>
      </p:sp>
      <p:pic>
        <p:nvPicPr>
          <p:cNvPr id="22556" name="그림 225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752" y="1160792"/>
            <a:ext cx="2847895" cy="5293735"/>
          </a:xfrm>
          <a:prstGeom prst="rect">
            <a:avLst/>
          </a:prstGeom>
        </p:spPr>
      </p:pic>
      <p:sp>
        <p:nvSpPr>
          <p:cNvPr id="22560" name="타원 18451"/>
          <p:cNvSpPr/>
          <p:nvPr/>
        </p:nvSpPr>
        <p:spPr>
          <a:xfrm>
            <a:off x="2611528" y="4875352"/>
            <a:ext cx="1474270" cy="419403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pic>
        <p:nvPicPr>
          <p:cNvPr id="22563" name="그림 225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00142" y="1995542"/>
            <a:ext cx="4208173" cy="1524212"/>
          </a:xfrm>
          <a:prstGeom prst="rect">
            <a:avLst/>
          </a:prstGeom>
        </p:spPr>
      </p:pic>
      <p:sp>
        <p:nvSpPr>
          <p:cNvPr id="22567" name="순서도: 대체 처리 22566"/>
          <p:cNvSpPr/>
          <p:nvPr/>
        </p:nvSpPr>
        <p:spPr>
          <a:xfrm>
            <a:off x="9183281" y="3832424"/>
            <a:ext cx="1538653" cy="753626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Read from Firebase</a:t>
            </a:r>
          </a:p>
        </p:txBody>
      </p:sp>
      <p:pic>
        <p:nvPicPr>
          <p:cNvPr id="22568" name="그림 225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8756" y="1194290"/>
            <a:ext cx="2038634" cy="2333950"/>
          </a:xfrm>
          <a:prstGeom prst="rect">
            <a:avLst/>
          </a:prstGeom>
        </p:spPr>
      </p:pic>
      <p:pic>
        <p:nvPicPr>
          <p:cNvPr id="22570" name="그림 225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36362" y="4959229"/>
            <a:ext cx="5827445" cy="334242"/>
          </a:xfrm>
          <a:prstGeom prst="rect">
            <a:avLst/>
          </a:prstGeom>
        </p:spPr>
      </p:pic>
      <p:sp>
        <p:nvSpPr>
          <p:cNvPr id="22574" name="순서도: 대체 처리 22573"/>
          <p:cNvSpPr/>
          <p:nvPr/>
        </p:nvSpPr>
        <p:spPr>
          <a:xfrm>
            <a:off x="6860453" y="1602647"/>
            <a:ext cx="1214175" cy="366346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Code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84E2B19-A3BA-48CF-AF15-A740C527BB34}"/>
              </a:ext>
            </a:extLst>
          </p:cNvPr>
          <p:cNvSpPr/>
          <p:nvPr/>
        </p:nvSpPr>
        <p:spPr>
          <a:xfrm rot="10800000">
            <a:off x="4371478" y="4821528"/>
            <a:ext cx="1087945" cy="5799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B06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1C4D582-693F-4A77-A896-567BB189D8B6}"/>
              </a:ext>
            </a:extLst>
          </p:cNvPr>
          <p:cNvSpPr/>
          <p:nvPr/>
        </p:nvSpPr>
        <p:spPr>
          <a:xfrm rot="5400000">
            <a:off x="7855258" y="3805777"/>
            <a:ext cx="1127329" cy="8231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B06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4" name="순서도: 대체 처리 22583"/>
          <p:cNvSpPr/>
          <p:nvPr/>
        </p:nvSpPr>
        <p:spPr>
          <a:xfrm>
            <a:off x="77456" y="1706231"/>
            <a:ext cx="1124327" cy="369845"/>
          </a:xfrm>
          <a:prstGeom prst="flowChartAlternateProcess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b="1" dirty="0">
                <a:solidFill>
                  <a:srgbClr val="3A7F0D"/>
                </a:solidFill>
                <a:latin typeface="나눔고딕"/>
                <a:ea typeface="나눔고딕"/>
              </a:rPr>
              <a:t>fragment</a:t>
            </a:r>
          </a:p>
        </p:txBody>
      </p:sp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519" y="309414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View my articles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(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1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/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 dirty="0" smtClean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)</a:t>
            </a:r>
          </a:p>
        </p:txBody>
      </p:sp>
      <p:sp>
        <p:nvSpPr>
          <p:cNvPr id="22581" name="직사각형 22580"/>
          <p:cNvSpPr/>
          <p:nvPr/>
        </p:nvSpPr>
        <p:spPr>
          <a:xfrm>
            <a:off x="995067" y="948216"/>
            <a:ext cx="3104444" cy="5502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22586" name="순서도: 대체 처리 22585"/>
          <p:cNvSpPr/>
          <p:nvPr/>
        </p:nvSpPr>
        <p:spPr>
          <a:xfrm>
            <a:off x="5065431" y="4616875"/>
            <a:ext cx="6123213" cy="1758461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If you click the Record board button, you can see what I wrote on the Record board.</a:t>
            </a:r>
          </a:p>
          <a:p>
            <a:pPr marL="0" lvl="0" indent="0">
              <a:buClr>
                <a:srgbClr val="3A7F0D"/>
              </a:buClr>
              <a:buFont typeface="Arial"/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If you click the Share board button, you can see what I wrote on the Share board.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sp>
        <p:nvSpPr>
          <p:cNvPr id="22587" name="직사각형 22586"/>
          <p:cNvSpPr/>
          <p:nvPr/>
        </p:nvSpPr>
        <p:spPr>
          <a:xfrm>
            <a:off x="1022804" y="1360409"/>
            <a:ext cx="3052109" cy="5062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  <p:pic>
        <p:nvPicPr>
          <p:cNvPr id="22588" name="그림 225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1559" y="948216"/>
            <a:ext cx="6333658" cy="3670936"/>
          </a:xfrm>
          <a:prstGeom prst="rect">
            <a:avLst/>
          </a:prstGeom>
        </p:spPr>
      </p:pic>
      <p:pic>
        <p:nvPicPr>
          <p:cNvPr id="22576" name="그림 225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5728" y="987775"/>
            <a:ext cx="3094651" cy="5446889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CE8635C-B65B-44C9-A039-DD66785E1DE6}"/>
              </a:ext>
            </a:extLst>
          </p:cNvPr>
          <p:cNvSpPr/>
          <p:nvPr/>
        </p:nvSpPr>
        <p:spPr>
          <a:xfrm>
            <a:off x="4206507" y="987775"/>
            <a:ext cx="858924" cy="5233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B06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4" name="순서도: 대체 처리 22583"/>
          <p:cNvSpPr/>
          <p:nvPr/>
        </p:nvSpPr>
        <p:spPr>
          <a:xfrm>
            <a:off x="77456" y="1707904"/>
            <a:ext cx="1072075" cy="369845"/>
          </a:xfrm>
          <a:prstGeom prst="flowChartAlternateProcess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b="1" dirty="0">
                <a:solidFill>
                  <a:srgbClr val="3A7F0D"/>
                </a:solidFill>
                <a:latin typeface="나눔고딕"/>
                <a:ea typeface="나눔고딕"/>
              </a:rPr>
              <a:t>fragment</a:t>
            </a:r>
          </a:p>
        </p:txBody>
      </p:sp>
      <p:pic>
        <p:nvPicPr>
          <p:cNvPr id="22576" name="그림 225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5728" y="987775"/>
            <a:ext cx="3094651" cy="5446889"/>
          </a:xfrm>
          <a:prstGeom prst="rect">
            <a:avLst/>
          </a:prstGeom>
        </p:spPr>
      </p:pic>
      <p:cxnSp>
        <p:nvCxnSpPr>
          <p:cNvPr id="22532" name="직선 연결선 22531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3" name="직선 연결선 22532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4" name="직선 연결선 22533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35" name="직선 연결선 22534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36" name="TextBox 22535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22538" name="직선 연결선 22537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22539" name="직선 연결선 22538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22540" name="직선 연결선 22539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22541" name="TextBox 22540"/>
          <p:cNvSpPr txBox="1"/>
          <p:nvPr/>
        </p:nvSpPr>
        <p:spPr>
          <a:xfrm>
            <a:off x="343976" y="774374"/>
            <a:ext cx="347754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519" y="298342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View my articles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(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 dirty="0" smtClean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/</a:t>
            </a:r>
            <a:r>
              <a:rPr lang="ko-KR" altLang="en-US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2</a:t>
            </a:r>
            <a:r>
              <a:rPr lang="ko-KR" altLang="en-US" b="1" dirty="0" smtClean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)</a:t>
            </a:r>
          </a:p>
        </p:txBody>
      </p:sp>
      <p:sp>
        <p:nvSpPr>
          <p:cNvPr id="22581" name="직사각형 22580"/>
          <p:cNvSpPr/>
          <p:nvPr/>
        </p:nvSpPr>
        <p:spPr>
          <a:xfrm>
            <a:off x="1038819" y="1356430"/>
            <a:ext cx="3052109" cy="50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  <p:pic>
        <p:nvPicPr>
          <p:cNvPr id="22582" name="그림 225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09590" y="1568172"/>
            <a:ext cx="6790688" cy="2396411"/>
          </a:xfrm>
          <a:prstGeom prst="rect">
            <a:avLst/>
          </a:prstGeom>
        </p:spPr>
      </p:pic>
      <p:sp>
        <p:nvSpPr>
          <p:cNvPr id="22587" name="순서도: 대체 처리 22586"/>
          <p:cNvSpPr/>
          <p:nvPr/>
        </p:nvSpPr>
        <p:spPr>
          <a:xfrm>
            <a:off x="5130625" y="4168913"/>
            <a:ext cx="6123213" cy="2145741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Put custom </a:t>
            </a:r>
            <a:r>
              <a:rPr lang="en-US" altLang="ko-KR" dirty="0" err="1">
                <a:solidFill>
                  <a:schemeClr val="tx1"/>
                </a:solidFill>
                <a:latin typeface="나눔고딕"/>
                <a:ea typeface="나눔고딕"/>
              </a:rPr>
              <a:t>listview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 in the fragment</a:t>
            </a: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257040" lvl="0" indent="-257040">
              <a:buClr>
                <a:srgbClr val="3A7F0D"/>
              </a:buClr>
              <a:buFont typeface="Arial"/>
              <a:buChar char="•"/>
              <a:defRPr/>
            </a:pPr>
            <a:endParaRPr lang="ko-KR" altLang="ko-KR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A6D0DF3-4F2A-4B68-8843-EED972E257A8}"/>
              </a:ext>
            </a:extLst>
          </p:cNvPr>
          <p:cNvSpPr/>
          <p:nvPr/>
        </p:nvSpPr>
        <p:spPr>
          <a:xfrm>
            <a:off x="4242826" y="1553002"/>
            <a:ext cx="744316" cy="5803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B06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" y="910413"/>
            <a:ext cx="2819400" cy="46774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36509" y="5719285"/>
            <a:ext cx="228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Allow My Location to access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086E45-F746-47F0-92F4-D9A6DCE40F77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  <p:pic>
        <p:nvPicPr>
          <p:cNvPr id="38" name="그림 37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82095" y="957153"/>
            <a:ext cx="6968831" cy="303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A75D9BDF-C200-492A-AA34-86BDB11E9FC9}"/>
              </a:ext>
            </a:extLst>
          </p:cNvPr>
          <p:cNvSpPr/>
          <p:nvPr/>
        </p:nvSpPr>
        <p:spPr>
          <a:xfrm>
            <a:off x="4282095" y="4291189"/>
            <a:ext cx="6123213" cy="1351991"/>
          </a:xfrm>
          <a:prstGeom prst="flowChartAlternateProcess">
            <a:avLst/>
          </a:prstGeom>
          <a:solidFill>
            <a:srgbClr val="F5E5C4"/>
          </a:solidFill>
          <a:ln>
            <a:solidFill>
              <a:srgbClr val="F5E5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Clr>
                <a:srgbClr val="3A7F0D"/>
              </a:buClr>
              <a:buFont typeface="Arial"/>
              <a:buNone/>
              <a:defRPr/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</a:endParaRPr>
          </a:p>
          <a:p>
            <a:pPr lvl="0">
              <a:buClr>
                <a:srgbClr val="3A7F0D"/>
              </a:buClr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Use </a:t>
            </a:r>
            <a:r>
              <a:rPr lang="en-US" altLang="ko-KR" b="1" dirty="0" err="1" smtClean="0">
                <a:solidFill>
                  <a:srgbClr val="3A7F0D"/>
                </a:solidFill>
                <a:latin typeface="나눔고딕"/>
                <a:ea typeface="나눔고딕"/>
              </a:rPr>
              <a:t>GPSTracker</a:t>
            </a:r>
            <a:endParaRPr lang="en-US" altLang="ko-KR" b="1" dirty="0">
              <a:solidFill>
                <a:srgbClr val="3A7F0D"/>
              </a:solidFill>
              <a:latin typeface="나눔고딕"/>
              <a:ea typeface="나눔고딕"/>
            </a:endParaRPr>
          </a:p>
          <a:p>
            <a:pPr lvl="0">
              <a:buClr>
                <a:srgbClr val="3A7F0D"/>
              </a:buClr>
              <a:defRPr/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:</a:t>
            </a:r>
            <a:r>
              <a:rPr lang="en-US" altLang="ko-KR" dirty="0" smtClean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</a:rPr>
              <a:t>To get user’s current location</a:t>
            </a:r>
            <a:endParaRPr lang="ko-KR" altLang="ko-KR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981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00" y="947469"/>
            <a:ext cx="3038400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56" y="947469"/>
            <a:ext cx="30384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3292327" y="6405421"/>
            <a:ext cx="56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Set to the current location.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4" y="947469"/>
            <a:ext cx="30384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42C037-0A9D-428E-801D-4BF5E63FD8FA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00AB8-E70D-4FE4-814F-22E138A1ED73}"/>
              </a:ext>
            </a:extLst>
          </p:cNvPr>
          <p:cNvSpPr txBox="1"/>
          <p:nvPr/>
        </p:nvSpPr>
        <p:spPr>
          <a:xfrm>
            <a:off x="501527" y="2733992"/>
            <a:ext cx="91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나눔고딕"/>
                <a:ea typeface="나눔고딕"/>
              </a:rPr>
              <a:t>Case 1</a:t>
            </a:r>
            <a:endParaRPr lang="en-US" altLang="ko-KR" b="1" dirty="0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1376383" y="2793439"/>
            <a:ext cx="1612721" cy="46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5289640" y="5881895"/>
            <a:ext cx="1556638" cy="296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8670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12137" y="5549179"/>
            <a:ext cx="9219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 Geocoding </a:t>
            </a:r>
          </a:p>
          <a:p>
            <a:pPr lvl="0">
              <a:defRPr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: To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convert latitude and longitude to Korean address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30" name="그림 2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12137" y="954878"/>
            <a:ext cx="6912915" cy="438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1953" y="954878"/>
            <a:ext cx="30384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29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752260" y="1685033"/>
            <a:ext cx="1286629" cy="260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67" y="877947"/>
            <a:ext cx="2801620" cy="467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55" y="895409"/>
            <a:ext cx="2795905" cy="464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28" y="901442"/>
            <a:ext cx="2790190" cy="465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126634" y="5762921"/>
            <a:ext cx="209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Set Location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3898" y="5762921"/>
            <a:ext cx="56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Select a specific region through the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listview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086E45-F746-47F0-92F4-D9A6DCE40F77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1749433" y="1808700"/>
            <a:ext cx="2640954" cy="61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300AB8-E70D-4FE4-814F-22E138A1ED73}"/>
              </a:ext>
            </a:extLst>
          </p:cNvPr>
          <p:cNvSpPr txBox="1"/>
          <p:nvPr/>
        </p:nvSpPr>
        <p:spPr>
          <a:xfrm>
            <a:off x="762301" y="1808700"/>
            <a:ext cx="91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나눔고딕"/>
                <a:ea typeface="나눔고딕"/>
              </a:rPr>
              <a:t>Case 2</a:t>
            </a:r>
            <a:endParaRPr lang="en-US" altLang="ko-KR" b="1" dirty="0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8755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8" y="1279134"/>
            <a:ext cx="2813685" cy="4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70" y="1279134"/>
            <a:ext cx="2813685" cy="465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62" y="1320409"/>
            <a:ext cx="279590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74" y="1320409"/>
            <a:ext cx="2801620" cy="465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97578" y="6148731"/>
            <a:ext cx="3672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송파구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30601" y="6087345"/>
            <a:ext cx="505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지도로 보기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Check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name and type of the restaurant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A42757-9FB8-460C-8F7A-114A0493BA02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4023548" y="5436417"/>
            <a:ext cx="1046620" cy="319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7141847" y="5548558"/>
            <a:ext cx="689168" cy="42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7714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15352" y="6096569"/>
            <a:ext cx="921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Set Google Maps Android </a:t>
            </a:r>
            <a:r>
              <a:rPr lang="en-US" altLang="ko-KR" sz="2000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API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 use Google Map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19" name="그림 18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7254" y="798439"/>
            <a:ext cx="8336280" cy="104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7254" y="1911298"/>
            <a:ext cx="6469397" cy="240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7254" y="4329321"/>
            <a:ext cx="5360124" cy="196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059374" y="1320409"/>
            <a:ext cx="2801620" cy="465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29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530" y="257144"/>
            <a:ext cx="2429085" cy="38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/>
                <a:ea typeface="나눔고딕"/>
              </a:rPr>
              <a:t>2.  Contents (1 / 2)</a:t>
            </a: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  <a:ea typeface="나눔고딕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97578" y="1154243"/>
            <a:ext cx="1786451" cy="3806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en-US" altLang="ko-KR" sz="2000" b="1" i="0" baseline="0" dirty="0">
                <a:solidFill>
                  <a:srgbClr val="3A7F0D"/>
                </a:solidFill>
                <a:latin typeface="나눔고딕"/>
                <a:ea typeface="나눔고딕"/>
              </a:rPr>
              <a:t>1. </a:t>
            </a:r>
            <a:r>
              <a:rPr kumimoji="1" lang="ko-KR" altLang="en-US" sz="2000" b="1" i="0" baseline="0" dirty="0" err="1">
                <a:solidFill>
                  <a:srgbClr val="3A7F0D"/>
                </a:solidFill>
                <a:latin typeface="나눔고딕"/>
                <a:ea typeface="나눔고딕"/>
              </a:rPr>
              <a:t>Check</a:t>
            </a:r>
            <a:r>
              <a:rPr kumimoji="1" lang="ko-KR" altLang="en-US" sz="2000" b="1" i="0" baseline="0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en-US" altLang="ko-KR" sz="2000" b="1" dirty="0">
                <a:solidFill>
                  <a:srgbClr val="3A7F0D"/>
                </a:solidFill>
                <a:latin typeface="나눔고딕"/>
                <a:ea typeface="나눔고딕"/>
              </a:rPr>
              <a:t>L</a:t>
            </a:r>
            <a:r>
              <a:rPr kumimoji="1" lang="ko-KR" altLang="en-US" sz="2000" b="1" i="0" baseline="0" dirty="0" err="1">
                <a:solidFill>
                  <a:srgbClr val="3A7F0D"/>
                </a:solidFill>
                <a:latin typeface="나눔고딕"/>
                <a:ea typeface="나눔고딕"/>
              </a:rPr>
              <a:t>ist</a:t>
            </a:r>
            <a:endParaRPr kumimoji="1" lang="ko-KR" altLang="en-US" sz="2000" b="1" i="0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8223" y="4790108"/>
            <a:ext cx="3437912" cy="1131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can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record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the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environmental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protection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that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practiced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every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day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02389" y="1154243"/>
            <a:ext cx="2050487" cy="9903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1" i="0" baseline="0" dirty="0">
                <a:solidFill>
                  <a:srgbClr val="3A7F0D"/>
                </a:solidFill>
                <a:latin typeface="나눔고딕"/>
                <a:ea typeface="나눔고딕"/>
              </a:rPr>
              <a:t>2. Community</a:t>
            </a:r>
            <a:endParaRPr kumimoji="1" lang="ko-KR" altLang="en-US" sz="2000" b="1" i="0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3883" y="4790108"/>
            <a:ext cx="3439475" cy="13955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can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post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posts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about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environmental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protection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practiced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by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and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communicate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with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other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41884" y="1154243"/>
            <a:ext cx="2050423" cy="3806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1" i="0" baseline="0">
                <a:solidFill>
                  <a:srgbClr val="3A7F0D"/>
                </a:solidFill>
                <a:latin typeface="나눔고딕"/>
                <a:ea typeface="나눔고딕"/>
              </a:rPr>
              <a:t>3.  Sharing</a:t>
            </a:r>
            <a:endParaRPr kumimoji="1" lang="ko-KR" altLang="en-US" sz="2000" b="1" i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1107" y="4790108"/>
            <a:ext cx="3437912" cy="1131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Users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can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recommend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and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introduce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vegan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restaurants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and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companies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that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practice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vegan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recipes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and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zero-waste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B49593-5C26-47EF-8754-9528463C9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15" y="1877741"/>
            <a:ext cx="2680292" cy="26802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97223B-2FC3-485B-9B84-C9B2965C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76" y="1825948"/>
            <a:ext cx="2680292" cy="26802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E4D3E42-56DB-4CAA-8235-F0CD4F76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24" y="1929534"/>
            <a:ext cx="2576706" cy="2576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20570" y="5845300"/>
            <a:ext cx="9219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 </a:t>
            </a:r>
            <a:r>
              <a:rPr lang="en-US" altLang="ko-KR" sz="2000" b="1" dirty="0" err="1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CustomAdapter</a:t>
            </a:r>
            <a:endParaRPr lang="en-US" altLang="ko-KR" sz="2000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lvl="0">
              <a:defRPr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: To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make own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ListView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0570" y="904074"/>
            <a:ext cx="5089190" cy="4692030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1953" y="904074"/>
            <a:ext cx="30384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29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9862" y="6411396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보기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 menu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701953" y="5727659"/>
            <a:ext cx="962724" cy="576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1" y="1313895"/>
            <a:ext cx="2790190" cy="465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34" y="1313895"/>
            <a:ext cx="2801620" cy="467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47" y="1313895"/>
            <a:ext cx="2801620" cy="465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3339185" y="6088618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Display the 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5252" y="6078093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 pop-up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53118" y="6078093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Call the restaurant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7DBEF6-F7B4-438E-9B66-AB1568D077CC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5" y="1319610"/>
            <a:ext cx="27844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9671834" y="6095355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favorite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7305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3" y="1404703"/>
            <a:ext cx="28194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55" y="1422483"/>
            <a:ext cx="2784475" cy="463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42" y="1422483"/>
            <a:ext cx="2790190" cy="4630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30470" y="6214788"/>
            <a:ext cx="36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 menu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3537" y="6214107"/>
            <a:ext cx="2952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 pop-up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05254" y="6214107"/>
            <a:ext cx="2952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Remove favorite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C3902C-A5F8-4969-8271-45939760FE85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2094903" y="5632852"/>
            <a:ext cx="715577" cy="42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4693844" y="4097126"/>
            <a:ext cx="452589" cy="392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C6CF73-57A8-4F8F-8163-BD2099436662}"/>
              </a:ext>
            </a:extLst>
          </p:cNvPr>
          <p:cNvSpPr/>
          <p:nvPr/>
        </p:nvSpPr>
        <p:spPr>
          <a:xfrm>
            <a:off x="7489019" y="4097125"/>
            <a:ext cx="452589" cy="392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512332" y="3939587"/>
            <a:ext cx="498813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 Firebase Realtime Database </a:t>
            </a:r>
          </a:p>
          <a:p>
            <a:pPr lvl="0">
              <a:defRPr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: To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manage favorite restaurants data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41" name="그림 40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845168" y="1723441"/>
            <a:ext cx="2908682" cy="19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E9F39E-04C4-45A2-97A9-F72A631DE915}"/>
              </a:ext>
            </a:extLst>
          </p:cNvPr>
          <p:cNvSpPr txBox="1"/>
          <p:nvPr/>
        </p:nvSpPr>
        <p:spPr>
          <a:xfrm>
            <a:off x="3630092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Vegan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9643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004085-8C06-489B-81B7-ABFF8AA033A5}"/>
              </a:ext>
            </a:extLst>
          </p:cNvPr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4D671A-CB33-4CE6-9138-A937B8896CBB}"/>
              </a:ext>
            </a:extLst>
          </p:cNvPr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7F33C8-1D63-411F-AF6F-8BC3EB2E30D6}"/>
              </a:ext>
            </a:extLst>
          </p:cNvPr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A86FE4-B58A-4FE8-8C55-57536DA69783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215ADE-1EE3-48BC-B8D3-57244F50A6A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E1BFEE-5A48-4A39-B03F-BF3FA6D8190A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A151C1-5549-4E11-95CD-5796DC0597B1}"/>
              </a:ext>
            </a:extLst>
          </p:cNvPr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7C29E-C0B7-440E-B19F-41604BCEFAE2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F9A06B-48E8-4984-A652-012077EA3FF6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8" y="1284782"/>
            <a:ext cx="204873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26" y="1284782"/>
            <a:ext cx="20493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237" y="1279067"/>
            <a:ext cx="2054613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0E09201-7C83-4636-85E8-83D3A2777B12}"/>
              </a:ext>
            </a:extLst>
          </p:cNvPr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A7A734-C04F-4BDE-B16F-0B0F74835830}"/>
              </a:ext>
            </a:extLst>
          </p:cNvPr>
          <p:cNvSpPr txBox="1"/>
          <p:nvPr/>
        </p:nvSpPr>
        <p:spPr>
          <a:xfrm>
            <a:off x="3617008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Growing </a:t>
            </a:r>
            <a:r>
              <a:rPr lang="en-US" altLang="ko-KR" b="1" dirty="0" smtClean="0">
                <a:solidFill>
                  <a:srgbClr val="3A7F0D"/>
                </a:solidFill>
                <a:latin typeface="나눔고딕"/>
                <a:ea typeface="나눔고딕"/>
              </a:rPr>
              <a:t>Plant</a:t>
            </a:r>
            <a:endParaRPr lang="en-US" altLang="ko-KR" b="1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FE07974-7207-4365-A642-0E1B5410C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1279067"/>
            <a:ext cx="2067679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BA62300-C43C-4D22-9F26-ABCAEC48B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919" y="1279067"/>
            <a:ext cx="2063993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75A94FA-91A5-419F-B75D-76EFB049D5B0}"/>
              </a:ext>
            </a:extLst>
          </p:cNvPr>
          <p:cNvSpPr txBox="1"/>
          <p:nvPr/>
        </p:nvSpPr>
        <p:spPr>
          <a:xfrm>
            <a:off x="1486172" y="5096164"/>
            <a:ext cx="92196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5 </a:t>
            </a:r>
            <a:r>
              <a:rPr lang="en-US" altLang="ko-KR" sz="2800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Steps of</a:t>
            </a:r>
            <a:endParaRPr lang="en-US" altLang="ko-KR" sz="2800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Growing </a:t>
            </a:r>
            <a:r>
              <a:rPr lang="en-US" altLang="ko-KR" sz="2800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plant</a:t>
            </a:r>
            <a:endParaRPr lang="ko-KR" altLang="en-US" sz="2800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1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038889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0341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8580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9016" y="695839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1773" y="5193594"/>
            <a:ext cx="9219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Read firebase </a:t>
            </a:r>
            <a:r>
              <a:rPr lang="en-US" altLang="ko-KR" sz="2000" b="1" dirty="0" err="1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realtime</a:t>
            </a: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database</a:t>
            </a:r>
          </a:p>
          <a:p>
            <a:pPr lvl="0">
              <a:defRPr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: To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Wingdings"/>
              </a:rPr>
              <a:t>set user’s Email, level, score and plant image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19" name="그림 18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71773" y="956520"/>
            <a:ext cx="7302316" cy="377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8821" y="956520"/>
            <a:ext cx="30384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29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5. </a:t>
            </a:r>
            <a:r>
              <a:rPr kumimoji="1" lang="en-US" altLang="ko-KR" sz="2000" b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ko-KR" altLang="en-US" sz="2000" b="1" i="0" baseline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 Progress</a:t>
            </a:r>
            <a:endParaRPr kumimoji="1" lang="ko-KR" altLang="en-US" sz="2000" b="1" i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A7A734-C04F-4BDE-B16F-0B0F74835830}"/>
              </a:ext>
            </a:extLst>
          </p:cNvPr>
          <p:cNvSpPr txBox="1"/>
          <p:nvPr/>
        </p:nvSpPr>
        <p:spPr>
          <a:xfrm>
            <a:off x="3617008" y="292346"/>
            <a:ext cx="481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3A7F0D"/>
                </a:solidFill>
                <a:latin typeface="나눔고딕"/>
                <a:ea typeface="나눔고딕"/>
              </a:rPr>
              <a:t>: Growing </a:t>
            </a:r>
            <a:r>
              <a:rPr lang="en-US" altLang="ko-KR" b="1" dirty="0" smtClean="0">
                <a:solidFill>
                  <a:srgbClr val="3A7F0D"/>
                </a:solidFill>
                <a:latin typeface="나눔고딕"/>
                <a:ea typeface="나눔고딕"/>
              </a:rPr>
              <a:t>Plant</a:t>
            </a:r>
            <a:endParaRPr lang="en-US" altLang="ko-KR" b="1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02753" y="699911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9653" y="140238"/>
            <a:ext cx="47175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/>
                <a:ea typeface="나눔고딕"/>
              </a:rPr>
              <a:t>6. </a:t>
            </a:r>
            <a:r>
              <a:rPr lang="en-US" altLang="ko-KR" sz="2000" b="1" dirty="0">
                <a:solidFill>
                  <a:srgbClr val="3A7F0D"/>
                </a:solidFill>
                <a:latin typeface="나눔고딕"/>
                <a:ea typeface="나눔고딕"/>
              </a:rPr>
              <a:t>Team members information &amp; </a:t>
            </a:r>
            <a:r>
              <a:rPr lang="en-US" altLang="ko-KR" sz="2000" b="1" dirty="0" smtClean="0">
                <a:solidFill>
                  <a:srgbClr val="3A7F0D"/>
                </a:solidFill>
                <a:latin typeface="나눔고딕"/>
                <a:ea typeface="나눔고딕"/>
              </a:rPr>
              <a:t>Roles</a:t>
            </a:r>
            <a:endParaRPr lang="en-US" altLang="ko-KR" sz="2000" b="1" dirty="0">
              <a:solidFill>
                <a:srgbClr val="3A7F0D"/>
              </a:solidFill>
              <a:latin typeface="나눔고딕"/>
              <a:ea typeface="나눔고딕"/>
            </a:endParaRP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/>
              <a:ea typeface="나눔고딕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31809" y="699911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4131" y="4030345"/>
            <a:ext cx="1443432" cy="1443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939" y="1150930"/>
            <a:ext cx="1465962" cy="14659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81129" y="1150930"/>
            <a:ext cx="1465962" cy="14659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1712" y="4007815"/>
            <a:ext cx="1465962" cy="14659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7674" y="1074764"/>
            <a:ext cx="30884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201835486 이민서</a:t>
            </a:r>
          </a:p>
          <a:p>
            <a:pPr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lmslmsms0616@naver.com</a:t>
            </a:r>
          </a:p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latin typeface="나눔고딕"/>
                <a:ea typeface="나눔고딕"/>
              </a:rPr>
              <a:t>Make</a:t>
            </a:r>
            <a:r>
              <a:rPr kumimoji="1" lang="ko-KR" altLang="en-US" sz="1600" dirty="0">
                <a:latin typeface="나눔고딕"/>
                <a:ea typeface="나눔고딕"/>
              </a:rPr>
              <a:t> PPT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en-US" altLang="ko-KR" sz="1600" dirty="0">
                <a:latin typeface="나눔고딕"/>
                <a:ea typeface="나눔고딕"/>
              </a:rPr>
              <a:t>UI Design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latin typeface="나눔고딕"/>
                <a:ea typeface="나눔고딕"/>
              </a:rPr>
              <a:t>Implementation</a:t>
            </a:r>
            <a:r>
              <a:rPr kumimoji="1" lang="ko-KR" altLang="en-US" sz="1600" dirty="0"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Login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,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Sign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up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,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User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Profile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Setting</a:t>
            </a:r>
            <a:endParaRPr kumimoji="1" lang="ko-KR" altLang="en-US" sz="1600" b="1" dirty="0">
              <a:solidFill>
                <a:srgbClr val="3A7F0D"/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latin typeface="나눔고딕"/>
                <a:ea typeface="나눔고딕"/>
              </a:rPr>
              <a:t>Implementation</a:t>
            </a:r>
            <a:r>
              <a:rPr kumimoji="1" lang="ko-KR" altLang="en-US" sz="1600" dirty="0"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check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list</a:t>
            </a:r>
            <a:endParaRPr kumimoji="1" lang="ko-KR" altLang="en-US" sz="1600" b="1" dirty="0">
              <a:solidFill>
                <a:srgbClr val="3A7F0D"/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buFont typeface="Arial"/>
              <a:buChar char="-"/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36249" y="3904117"/>
            <a:ext cx="28113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201835514 </a:t>
            </a:r>
            <a:r>
              <a:rPr lang="ko-KR" altLang="en-US" sz="1600" b="1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장지아</a:t>
            </a:r>
            <a:endParaRPr lang="ko-KR" altLang="en-US" sz="1600" b="1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wldk013@naver.com</a:t>
            </a:r>
          </a:p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latin typeface="나눔고딕"/>
                <a:ea typeface="나눔고딕"/>
              </a:rPr>
              <a:t>Make</a:t>
            </a:r>
            <a:r>
              <a:rPr kumimoji="1" lang="ko-KR" altLang="en-US" sz="1600" dirty="0">
                <a:latin typeface="나눔고딕"/>
                <a:ea typeface="나눔고딕"/>
              </a:rPr>
              <a:t> PPT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>
                <a:latin typeface="나눔고딕"/>
                <a:ea typeface="나눔고딕"/>
              </a:rPr>
              <a:t>UI </a:t>
            </a:r>
            <a:r>
              <a:rPr kumimoji="1" lang="ko-KR" altLang="en-US" sz="1600" dirty="0" err="1">
                <a:latin typeface="나눔고딕"/>
                <a:ea typeface="나눔고딕"/>
              </a:rPr>
              <a:t>Design</a:t>
            </a:r>
            <a:endParaRPr kumimoji="1" lang="ko-KR" altLang="en-US" sz="1600" dirty="0"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latin typeface="나눔고딕"/>
                <a:ea typeface="나눔고딕"/>
              </a:rPr>
              <a:t>Implementation</a:t>
            </a:r>
            <a:r>
              <a:rPr kumimoji="1" lang="ko-KR" altLang="en-US" sz="1600" dirty="0">
                <a:latin typeface="나눔고딕"/>
                <a:ea typeface="나눔고딕"/>
              </a:rPr>
              <a:t> 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two</a:t>
            </a:r>
          </a:p>
          <a:p>
            <a:pPr marL="0" lvl="0" indent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 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recording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bulletin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board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en-US" altLang="ko-KR" sz="1600" dirty="0">
                <a:latin typeface="나눔고딕"/>
                <a:ea typeface="나눔고딕"/>
              </a:rPr>
              <a:t>Implementation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Tag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analysis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,View my articles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79206" y="3827172"/>
            <a:ext cx="2811346" cy="302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201835528 </a:t>
            </a:r>
            <a:r>
              <a:rPr lang="ko-KR" altLang="en-US" sz="1600" b="1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조병근</a:t>
            </a:r>
            <a:endParaRPr lang="ko-KR" altLang="en-US" sz="1600" b="1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jbg0528@naver.com</a:t>
            </a:r>
          </a:p>
          <a:p>
            <a:pPr algn="ctr" defTabSz="58846888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 b="1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Proposal</a:t>
            </a:r>
            <a:r>
              <a:rPr kumimoji="1" lang="ko-KR" altLang="en-US" sz="160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presentation</a:t>
            </a:r>
            <a:endParaRPr kumimoji="1" lang="ko-KR" altLang="en-US" sz="1600" dirty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UI </a:t>
            </a:r>
            <a:r>
              <a:rPr kumimoji="1" lang="ko-KR" altLang="en-US" sz="160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Design</a:t>
            </a:r>
            <a:endParaRPr kumimoji="1" lang="ko-KR" altLang="en-US" sz="1600" dirty="0">
              <a:solidFill>
                <a:srgbClr val="000000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ko-KR" altLang="en-US" sz="1600" dirty="0" err="1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Implementation</a:t>
            </a:r>
            <a:r>
              <a:rPr kumimoji="1" lang="en-US" altLang="ko-KR" sz="1600" dirty="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> 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two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</a:p>
          <a:p>
            <a:pPr marL="0" lvl="0" indent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 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recording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bulletin</a:t>
            </a:r>
            <a:r>
              <a:rPr kumimoji="1" lang="ko-KR" altLang="en-US" sz="1600" b="1" dirty="0">
                <a:solidFill>
                  <a:srgbClr val="3A7F0D"/>
                </a:solidFill>
                <a:latin typeface="나눔고딕"/>
                <a:ea typeface="나눔고딕"/>
              </a:rPr>
              <a:t> </a:t>
            </a:r>
            <a:r>
              <a:rPr kumimoji="1" lang="ko-KR" altLang="en-US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board</a:t>
            </a:r>
            <a:endParaRPr kumimoji="1" lang="ko-KR" altLang="en-US" sz="1600" b="1" dirty="0">
              <a:solidFill>
                <a:srgbClr val="3A7F0D"/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1" lang="en-US" altLang="ko-KR" sz="1600" dirty="0">
                <a:latin typeface="나눔고딕"/>
                <a:ea typeface="나눔고딕"/>
              </a:rPr>
              <a:t>Implementation 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Tag </a:t>
            </a:r>
            <a:r>
              <a:rPr kumimoji="1" lang="en-US" altLang="ko-KR" sz="1600" b="1" dirty="0" err="1">
                <a:solidFill>
                  <a:srgbClr val="3A7F0D"/>
                </a:solidFill>
                <a:latin typeface="나눔고딕"/>
                <a:ea typeface="나눔고딕"/>
              </a:rPr>
              <a:t>analysis,View</a:t>
            </a:r>
            <a:r>
              <a:rPr kumimoji="1"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 my articles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buFont typeface="Arial"/>
              <a:buChar char="-"/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buFont typeface="Arial"/>
              <a:buChar char="-"/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buFont typeface="Arial"/>
              <a:buChar char="-"/>
              <a:defRPr/>
            </a:pPr>
            <a:endParaRPr kumimoji="1" lang="ko-KR" altLang="en-US" sz="1600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67281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9508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40630" y="1074762"/>
            <a:ext cx="308849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201835518 </a:t>
            </a:r>
            <a:r>
              <a:rPr lang="ko-KR" altLang="en-US" sz="1600" b="1" dirty="0" err="1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전소영</a:t>
            </a:r>
            <a:endParaRPr lang="ko-KR" altLang="en-US" sz="1600" b="1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3A7F0D">
                    <a:alpha val="100000"/>
                  </a:srgbClr>
                </a:solidFill>
                <a:latin typeface="나눔고딕"/>
                <a:ea typeface="나눔고딕"/>
              </a:rPr>
              <a:t>asiso1771@naver.com</a:t>
            </a:r>
          </a:p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b="1" dirty="0">
              <a:solidFill>
                <a:srgbClr val="3A7F0D">
                  <a:alpha val="100000"/>
                </a:srgbClr>
              </a:solidFill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latin typeface="나눔고딕"/>
                <a:ea typeface="나눔고딕"/>
              </a:rPr>
              <a:t>-Final presentation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latin typeface="나눔고딕"/>
                <a:ea typeface="나눔고딕"/>
              </a:rPr>
              <a:t>-UI Design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latin typeface="나눔고딕"/>
                <a:ea typeface="나눔고딕"/>
              </a:rPr>
              <a:t>-Implementation </a:t>
            </a:r>
            <a:r>
              <a:rPr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Recommend vegan restaurants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dirty="0">
                <a:latin typeface="나눔고딕"/>
                <a:ea typeface="나눔고딕"/>
              </a:rPr>
              <a:t>- Implementation </a:t>
            </a:r>
            <a:r>
              <a:rPr lang="en-US" altLang="ko-KR" sz="1600" b="1" dirty="0">
                <a:solidFill>
                  <a:srgbClr val="3A7F0D"/>
                </a:solidFill>
                <a:latin typeface="나눔고딕"/>
                <a:ea typeface="나눔고딕"/>
              </a:rPr>
              <a:t>Growing plant</a:t>
            </a:r>
          </a:p>
          <a:p>
            <a:pPr lvl="0" defTabSz="58846888">
              <a:spcBef>
                <a:spcPct val="0"/>
              </a:spcBef>
              <a:spcAft>
                <a:spcPct val="0"/>
              </a:spcAft>
              <a:tabLst>
                <a:tab pos="2434167" algn="l"/>
              </a:tabLst>
              <a:defRPr/>
            </a:pPr>
            <a:endParaRPr lang="en-US" altLang="ko-KR" sz="1600" dirty="0">
              <a:latin typeface="나눔고딕"/>
              <a:ea typeface="나눔고딕"/>
            </a:endParaRPr>
          </a:p>
          <a:p>
            <a:pPr lvl="0" defTabSz="58846888">
              <a:spcBef>
                <a:spcPct val="0"/>
              </a:spcBef>
              <a:spcAft>
                <a:spcPct val="0"/>
              </a:spcAft>
              <a:buClr>
                <a:srgbClr val="3A7F0D">
                  <a:alpha val="100000"/>
                </a:srgbClr>
              </a:buClr>
              <a:buSzPct val="100000"/>
              <a:buFont typeface="Arial"/>
              <a:buChar char="-"/>
              <a:defRPr/>
            </a:pPr>
            <a:endParaRPr lang="en-US" altLang="ko-KR" sz="1600" dirty="0"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6640" y="639228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https://github.com/ssoyeong/MobileProgramming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</a:endParaRPr>
          </a:p>
        </p:txBody>
      </p:sp>
      <p:pic>
        <p:nvPicPr>
          <p:cNvPr id="4" name="MP_4조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539" y="203690"/>
            <a:ext cx="11118684" cy="62542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89786" y="6457950"/>
            <a:ext cx="5740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https://www.youtube.com/watch?v=-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Mt-nD0GbMo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눈물 방울 1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E09201-7C83-4636-85E8-83D3A2777B12}"/>
              </a:ext>
            </a:extLst>
          </p:cNvPr>
          <p:cNvSpPr txBox="1"/>
          <p:nvPr/>
        </p:nvSpPr>
        <p:spPr>
          <a:xfrm>
            <a:off x="1472716" y="2624848"/>
            <a:ext cx="9246567" cy="1608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ctr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600" b="1" i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79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530" y="257144"/>
            <a:ext cx="24449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  Contents (2 / 2)</a:t>
            </a: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0" y="1182145"/>
            <a:ext cx="5722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1" i="0" baseline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Data Analysis</a:t>
            </a:r>
            <a:endParaRPr kumimoji="1" lang="ko-KR" altLang="en-US" sz="2000" b="1" i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900" y="1962198"/>
            <a:ext cx="4269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analyzes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and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shows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much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environmental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protection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practices</a:t>
            </a:r>
            <a:r>
              <a:rPr kumimoji="1" lang="ko-KR" altLang="en-US" sz="1800" b="0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being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implemented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visualized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530" y="3894589"/>
            <a:ext cx="7125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 View my Article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6000" y="3845113"/>
            <a:ext cx="4890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User profile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5530" y="1223449"/>
            <a:ext cx="3603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1" i="0" baseline="0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1" lang="ko-KR" altLang="en-US" sz="2000" b="1" i="0" baseline="0" dirty="0" err="1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Vegan</a:t>
            </a:r>
            <a:r>
              <a:rPr kumimoji="1" lang="ko-KR" altLang="en-US" sz="2000" b="1" i="0" baseline="0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000" b="1" i="0" baseline="0" dirty="0" err="1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Restaurant</a:t>
            </a:r>
            <a:r>
              <a:rPr kumimoji="1" lang="ko-KR" altLang="en-US" sz="2000" b="1" i="0" baseline="0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000" b="1" i="0" baseline="0" dirty="0" err="1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endParaRPr kumimoji="1" lang="ko-KR" altLang="en-US" sz="2000" b="1" i="0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91162" y="2040081"/>
            <a:ext cx="3595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Users can get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recommendations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for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vegan restaurants based on their 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location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7474" y="4757540"/>
            <a:ext cx="2963924" cy="64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Users can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 their own articles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 “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내글보기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90728" y="4604647"/>
            <a:ext cx="4076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You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can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your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r>
              <a:rPr lang="ko-KR" altLang="en-US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picture</a:t>
            </a:r>
            <a:r>
              <a:rPr lang="ko-KR" altLang="en-US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nickname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08196" y="1804762"/>
            <a:ext cx="1747219" cy="17472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061759" y="1813390"/>
            <a:ext cx="1615576" cy="1615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57421" y="4313465"/>
            <a:ext cx="1894114" cy="189411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4907" y="4634692"/>
            <a:ext cx="1625396" cy="1625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530" y="257145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3. Key</a:t>
            </a:r>
            <a:r>
              <a:rPr lang="en-US" altLang="ko-KR" sz="2000" b="1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  <a:endParaRPr lang="ko-KR" altLang="en-US" sz="2000" b="1" dirty="0">
              <a:ln w="22225">
                <a:noFill/>
              </a:ln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눈물 방울 21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8D244B0-0BD8-482B-A462-3E5939C04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0" y="1929101"/>
            <a:ext cx="1079393" cy="10793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0C17A2-2ED7-4871-9638-1F9B1B2C6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98" y="1849633"/>
            <a:ext cx="1013574" cy="957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255FD6-CCA5-410F-AAC4-2231B8D01F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78" y="3020424"/>
            <a:ext cx="1246370" cy="1104537"/>
          </a:xfrm>
          <a:prstGeom prst="rect">
            <a:avLst/>
          </a:prstGeom>
        </p:spPr>
      </p:pic>
      <p:pic>
        <p:nvPicPr>
          <p:cNvPr id="12" name="그림 1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35EC7D19-784A-437D-BA8E-1B25B90F31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72" y="3143698"/>
            <a:ext cx="1115953" cy="1115953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7330708-9F42-44D1-B865-5FB1430370E1}"/>
              </a:ext>
            </a:extLst>
          </p:cNvPr>
          <p:cNvSpPr/>
          <p:nvPr/>
        </p:nvSpPr>
        <p:spPr>
          <a:xfrm>
            <a:off x="2281894" y="2230687"/>
            <a:ext cx="632131" cy="5475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278F322-070B-4588-9405-E52AFBFAE001}"/>
              </a:ext>
            </a:extLst>
          </p:cNvPr>
          <p:cNvSpPr/>
          <p:nvPr/>
        </p:nvSpPr>
        <p:spPr>
          <a:xfrm>
            <a:off x="357631" y="3427888"/>
            <a:ext cx="632131" cy="5475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B676F13-389F-49F2-9A59-A87418ED7760}"/>
              </a:ext>
            </a:extLst>
          </p:cNvPr>
          <p:cNvSpPr/>
          <p:nvPr/>
        </p:nvSpPr>
        <p:spPr>
          <a:xfrm>
            <a:off x="3105532" y="3427888"/>
            <a:ext cx="632131" cy="5475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33E9F-9871-4B8E-86A2-4DAD6528D58C}"/>
              </a:ext>
            </a:extLst>
          </p:cNvPr>
          <p:cNvSpPr txBox="1"/>
          <p:nvPr/>
        </p:nvSpPr>
        <p:spPr>
          <a:xfrm>
            <a:off x="357631" y="4915923"/>
            <a:ext cx="5503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The more posts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that practice environmental protection,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 more plant grows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It gives a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driving force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 practice environmental protection.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A6A75-8E34-45C9-957F-0DC1438813FB}"/>
              </a:ext>
            </a:extLst>
          </p:cNvPr>
          <p:cNvSpPr txBox="1"/>
          <p:nvPr/>
        </p:nvSpPr>
        <p:spPr>
          <a:xfrm>
            <a:off x="1440000" y="1166730"/>
            <a:ext cx="290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Growing </a:t>
            </a:r>
            <a:r>
              <a:rPr lang="en-US" altLang="ko-KR" sz="24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plant</a:t>
            </a:r>
            <a:endParaRPr lang="ko-KR" altLang="en-US" sz="2400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597B68-B20F-4537-8114-AA9B9878860D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04E489F-5BEF-4A3D-B9FB-EB952B602AAC}"/>
              </a:ext>
            </a:extLst>
          </p:cNvPr>
          <p:cNvCxnSpPr/>
          <p:nvPr/>
        </p:nvCxnSpPr>
        <p:spPr>
          <a:xfrm>
            <a:off x="2491162" y="704144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347060-8E7D-480C-8679-5B1D258EB537}"/>
              </a:ext>
            </a:extLst>
          </p:cNvPr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2DB10E9-29AB-4A8A-AAFF-F1569E4B47F5}"/>
              </a:ext>
            </a:extLst>
          </p:cNvPr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427DFEB-9E91-4871-B7D9-F48A122A562E}"/>
              </a:ext>
            </a:extLst>
          </p:cNvPr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9CAE72F-E11E-4F0D-A3FB-F21646A6D218}"/>
              </a:ext>
            </a:extLst>
          </p:cNvPr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6525D5-C9A2-4FF8-9AF7-DB9BAD8D0F90}"/>
              </a:ext>
            </a:extLst>
          </p:cNvPr>
          <p:cNvCxnSpPr/>
          <p:nvPr/>
        </p:nvCxnSpPr>
        <p:spPr>
          <a:xfrm>
            <a:off x="1033050" y="697794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EC1890F-59FD-48AA-B207-43AE26231B9C}"/>
              </a:ext>
            </a:extLst>
          </p:cNvPr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E0D7EC-3696-42A9-9B28-D257F4BF73C1}"/>
              </a:ext>
            </a:extLst>
          </p:cNvPr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EA6A75-8E34-45C9-957F-0DC1438813FB}"/>
              </a:ext>
            </a:extLst>
          </p:cNvPr>
          <p:cNvSpPr txBox="1"/>
          <p:nvPr/>
        </p:nvSpPr>
        <p:spPr>
          <a:xfrm>
            <a:off x="7751022" y="1166730"/>
            <a:ext cx="347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Generating </a:t>
            </a:r>
            <a:r>
              <a:rPr lang="en-US" altLang="ko-KR" sz="2400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revenue</a:t>
            </a:r>
            <a:endParaRPr lang="ko-KR" altLang="en-US" sz="2400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40" y="2034535"/>
            <a:ext cx="1109162" cy="1109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91" y="1935454"/>
            <a:ext cx="1284312" cy="1284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25" y="3143697"/>
            <a:ext cx="1128117" cy="1128117"/>
          </a:xfrm>
          <a:prstGeom prst="rect">
            <a:avLst/>
          </a:prstGeom>
        </p:spPr>
      </p:pic>
      <p:sp>
        <p:nvSpPr>
          <p:cNvPr id="39" name="화살표: 오른쪽 22">
            <a:extLst>
              <a:ext uri="{FF2B5EF4-FFF2-40B4-BE49-F238E27FC236}">
                <a16:creationId xmlns:a16="http://schemas.microsoft.com/office/drawing/2014/main" id="{A7330708-9F42-44D1-B865-5FB1430370E1}"/>
              </a:ext>
            </a:extLst>
          </p:cNvPr>
          <p:cNvSpPr/>
          <p:nvPr/>
        </p:nvSpPr>
        <p:spPr>
          <a:xfrm>
            <a:off x="9024106" y="2259852"/>
            <a:ext cx="632131" cy="5475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오른쪽 22">
            <a:extLst>
              <a:ext uri="{FF2B5EF4-FFF2-40B4-BE49-F238E27FC236}">
                <a16:creationId xmlns:a16="http://schemas.microsoft.com/office/drawing/2014/main" id="{A7330708-9F42-44D1-B865-5FB1430370E1}"/>
              </a:ext>
            </a:extLst>
          </p:cNvPr>
          <p:cNvSpPr/>
          <p:nvPr/>
        </p:nvSpPr>
        <p:spPr>
          <a:xfrm>
            <a:off x="8085642" y="3525398"/>
            <a:ext cx="632131" cy="5475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733E9F-9871-4B8E-86A2-4DAD6528D58C}"/>
              </a:ext>
            </a:extLst>
          </p:cNvPr>
          <p:cNvSpPr txBox="1"/>
          <p:nvPr/>
        </p:nvSpPr>
        <p:spPr>
          <a:xfrm>
            <a:off x="6433366" y="4939831"/>
            <a:ext cx="5503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Through partnership with vegan restaurants, it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recommends to users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and makes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revenue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2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05530" y="257145"/>
            <a:ext cx="43841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2000" b="1" dirty="0" smtClean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Technologies </a:t>
            </a:r>
            <a:r>
              <a:rPr lang="en-US" altLang="ko-KR" sz="2000" b="1" dirty="0"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for implementation</a:t>
            </a:r>
            <a:endParaRPr lang="ko-KR" altLang="en-US" sz="2000" b="1" dirty="0"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7075" y="2036076"/>
            <a:ext cx="4854214" cy="2169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Register and Login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Sharing Bulletin 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Recording Bulletin 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</a:t>
            </a:r>
            <a:r>
              <a:rPr lang="en-US" altLang="ko-KR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my 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articles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Favorite restaurants</a:t>
            </a:r>
            <a:endParaRPr lang="en-US" altLang="ko-KR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눈물 방울 21"/>
          <p:cNvSpPr/>
          <p:nvPr/>
        </p:nvSpPr>
        <p:spPr>
          <a:xfrm>
            <a:off x="11753850" y="6457950"/>
            <a:ext cx="276225" cy="276225"/>
          </a:xfrm>
          <a:prstGeom prst="teardrop">
            <a:avLst>
              <a:gd name="adj" fmla="val 100000"/>
            </a:avLst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Firebase Brand Guideline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5961" y="949701"/>
            <a:ext cx="3518263" cy="99021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86578" y="1988041"/>
            <a:ext cx="56094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0" i="0" dirty="0">
                <a:solidFill>
                  <a:srgbClr val="75757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Firebase is Google’s mobile application development platform that helps you build, improve, and grow your app.</a:t>
            </a:r>
          </a:p>
          <a:p>
            <a:pPr lvl="0">
              <a:defRPr/>
            </a:pPr>
            <a:endParaRPr lang="en-US" altLang="ko-KR" sz="1600" dirty="0">
              <a:solidFill>
                <a:srgbClr val="7575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a Database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 the </a:t>
            </a:r>
            <a:r>
              <a:rPr lang="en-US" altLang="ko-KR" sz="1600" dirty="0" err="1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Realtime</a:t>
            </a:r>
            <a:r>
              <a:rPr lang="en-US" altLang="ko-KR" sz="1600" dirty="0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Database SDK to your app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 to your database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7575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 from your database</a:t>
            </a:r>
          </a:p>
        </p:txBody>
      </p:sp>
      <p:pic>
        <p:nvPicPr>
          <p:cNvPr id="5" name="그림 4" descr="화살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b="14460"/>
          <a:stretch>
            <a:fillRect/>
          </a:stretch>
        </p:blipFill>
        <p:spPr>
          <a:xfrm rot="16200000">
            <a:off x="5769463" y="2519012"/>
            <a:ext cx="1103059" cy="780175"/>
          </a:xfrm>
          <a:prstGeom prst="rect">
            <a:avLst/>
          </a:prstGeom>
          <a:noFill/>
          <a:effectLst/>
        </p:spPr>
      </p:pic>
      <p:cxnSp>
        <p:nvCxnSpPr>
          <p:cNvPr id="30" name="직선 연결선 29"/>
          <p:cNvCxnSpPr/>
          <p:nvPr/>
        </p:nvCxnSpPr>
        <p:spPr>
          <a:xfrm>
            <a:off x="31030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38225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397578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762106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08867" y="698500"/>
            <a:ext cx="364528" cy="0"/>
          </a:xfrm>
          <a:prstGeom prst="line">
            <a:avLst/>
          </a:prstGeom>
          <a:ln w="19050" cap="rnd">
            <a:solidFill>
              <a:srgbClr val="3A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126634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491162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73697" y="704850"/>
            <a:ext cx="36452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14102" y="6088618"/>
            <a:ext cx="3685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/>
              </a:rPr>
              <a:t>Using Google Maps Android API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84832" y="4777927"/>
            <a:ext cx="207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 </a:t>
            </a:r>
            <a:r>
              <a:rPr lang="en-US" altLang="ko-KR" dirty="0" smtClean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Maps</a:t>
            </a:r>
            <a:endParaRPr lang="ko-KR" altLang="en-US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 descr="화살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b="14460"/>
          <a:stretch>
            <a:fillRect/>
          </a:stretch>
        </p:blipFill>
        <p:spPr>
          <a:xfrm rot="16200000">
            <a:off x="5781362" y="4569215"/>
            <a:ext cx="1021761" cy="722674"/>
          </a:xfrm>
          <a:prstGeom prst="rect">
            <a:avLst/>
          </a:prstGeom>
          <a:noFill/>
          <a:effectLst/>
        </p:spPr>
      </p:pic>
      <p:pic>
        <p:nvPicPr>
          <p:cNvPr id="4" name="Picture 2" descr="개요 | Maps SDK for Android | Google Developer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95247" y="4150101"/>
            <a:ext cx="1838559" cy="183855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302702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rgbClr val="3A7F0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 Implementation Progress</a:t>
            </a:r>
            <a:endParaRPr lang="ko-KR" altLang="en-US" sz="3200" spc="300" dirty="0">
              <a:solidFill>
                <a:srgbClr val="3A7F0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6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330801-AEB8-43D7-BE41-97387C3C8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8" y="1256915"/>
            <a:ext cx="3336324" cy="5601085"/>
          </a:xfrm>
          <a:prstGeom prst="rect">
            <a:avLst/>
          </a:prstGeom>
        </p:spPr>
      </p:pic>
      <p:cxnSp>
        <p:nvCxnSpPr>
          <p:cNvPr id="15364" name="직선 연결선 15363"/>
          <p:cNvCxnSpPr/>
          <p:nvPr/>
        </p:nvCxnSpPr>
        <p:spPr>
          <a:xfrm>
            <a:off x="312216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5" name="직선 연결선 15364"/>
          <p:cNvCxnSpPr/>
          <p:nvPr/>
        </p:nvCxnSpPr>
        <p:spPr>
          <a:xfrm>
            <a:off x="675699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6" name="직선 연결선 15365"/>
          <p:cNvCxnSpPr/>
          <p:nvPr/>
        </p:nvCxnSpPr>
        <p:spPr>
          <a:xfrm>
            <a:off x="1056598" y="704546"/>
            <a:ext cx="363483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67" name="직선 연결선 15366"/>
          <p:cNvCxnSpPr/>
          <p:nvPr/>
        </p:nvCxnSpPr>
        <p:spPr>
          <a:xfrm>
            <a:off x="1420082" y="704546"/>
            <a:ext cx="365046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68" name="TextBox 15367"/>
          <p:cNvSpPr txBox="1"/>
          <p:nvPr/>
        </p:nvSpPr>
        <p:spPr>
          <a:xfrm>
            <a:off x="253496" y="261690"/>
            <a:ext cx="2991875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en-US" altLang="ko-KR" sz="2000" b="1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Implementation</a:t>
            </a:r>
            <a:r>
              <a:rPr kumimoji="1" lang="ko-KR" altLang="en-US" sz="2000" b="1" i="0" baseline="0" dirty="0">
                <a:solidFill>
                  <a:srgbClr val="3A7F0D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Progress</a:t>
            </a:r>
            <a:endParaRPr kumimoji="1" lang="ko-KR" altLang="en-US" sz="2000" b="1" i="0" dirty="0">
              <a:solidFill>
                <a:srgbClr val="3A7F0D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752799" y="6456597"/>
            <a:ext cx="274622" cy="276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5370" name="직선 연결선 15369"/>
          <p:cNvCxnSpPr/>
          <p:nvPr/>
        </p:nvCxnSpPr>
        <p:spPr>
          <a:xfrm>
            <a:off x="1785128" y="704546"/>
            <a:ext cx="365046" cy="0"/>
          </a:xfrm>
          <a:prstGeom prst="line">
            <a:avLst/>
          </a:prstGeom>
          <a:ln w="19089" cap="rnd" cmpd="sng" algn="ctr">
            <a:solidFill>
              <a:srgbClr val="3A7F0D"/>
            </a:solidFill>
            <a:prstDash val="solid"/>
            <a:miter/>
          </a:ln>
        </p:spPr>
      </p:cxnSp>
      <p:cxnSp>
        <p:nvCxnSpPr>
          <p:cNvPr id="15371" name="직선 연결선 15370"/>
          <p:cNvCxnSpPr/>
          <p:nvPr/>
        </p:nvCxnSpPr>
        <p:spPr>
          <a:xfrm>
            <a:off x="2127960" y="704546"/>
            <a:ext cx="365102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cxnSp>
        <p:nvCxnSpPr>
          <p:cNvPr id="15372" name="직선 연결선 15371"/>
          <p:cNvCxnSpPr/>
          <p:nvPr/>
        </p:nvCxnSpPr>
        <p:spPr>
          <a:xfrm>
            <a:off x="2493062" y="704546"/>
            <a:ext cx="363427" cy="0"/>
          </a:xfrm>
          <a:prstGeom prst="line">
            <a:avLst/>
          </a:prstGeom>
          <a:ln w="19089" cap="rnd" cmpd="sng" algn="ctr">
            <a:solidFill>
              <a:srgbClr val="FFFFFF"/>
            </a:solidFill>
            <a:prstDash val="solid"/>
            <a:miter/>
          </a:ln>
        </p:spPr>
      </p:cxnSp>
      <p:sp>
        <p:nvSpPr>
          <p:cNvPr id="15373" name="TextBox 15372"/>
          <p:cNvSpPr txBox="1"/>
          <p:nvPr/>
        </p:nvSpPr>
        <p:spPr>
          <a:xfrm>
            <a:off x="312216" y="844201"/>
            <a:ext cx="276648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①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6122" y="277018"/>
            <a:ext cx="481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7F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Login (1 / 3)</a:t>
            </a:r>
            <a:endParaRPr lang="ko-KR" altLang="en-US" b="1" dirty="0">
              <a:solidFill>
                <a:srgbClr val="3A7F0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97AFCD-4A83-4BBB-9309-2B85FAD70E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1256914"/>
            <a:ext cx="3336324" cy="560108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F4F15EE-4163-4088-815A-93ABEDEA4064}"/>
              </a:ext>
            </a:extLst>
          </p:cNvPr>
          <p:cNvSpPr/>
          <p:nvPr/>
        </p:nvSpPr>
        <p:spPr>
          <a:xfrm>
            <a:off x="5462694" y="5955077"/>
            <a:ext cx="1266611" cy="501520"/>
          </a:xfrm>
          <a:prstGeom prst="ellipse">
            <a:avLst/>
          </a:prstGeom>
          <a:noFill/>
          <a:ln w="38235" cap="flat" cmpd="sng" algn="ctr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5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2004</Words>
  <Application>Microsoft Office PowerPoint</Application>
  <PresentationFormat>와이드스크린</PresentationFormat>
  <Paragraphs>397</Paragraphs>
  <Slides>47</Slides>
  <Notes>45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나눔고딕</vt:lpstr>
      <vt:lpstr>나눔고딕 ExtraBold</vt:lpstr>
      <vt:lpstr>나눔스퀘어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213</cp:revision>
  <dcterms:created xsi:type="dcterms:W3CDTF">2017-09-26T04:46:14Z</dcterms:created>
  <dcterms:modified xsi:type="dcterms:W3CDTF">2021-06-03T02:05:43Z</dcterms:modified>
  <cp:version>1000.0000.01</cp:version>
</cp:coreProperties>
</file>